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326" r:id="rId4"/>
    <p:sldId id="327" r:id="rId5"/>
    <p:sldId id="328" r:id="rId6"/>
    <p:sldId id="329" r:id="rId7"/>
    <p:sldId id="330" r:id="rId8"/>
    <p:sldId id="331" r:id="rId9"/>
    <p:sldId id="332" r:id="rId10"/>
    <p:sldId id="333" r:id="rId11"/>
    <p:sldId id="335" r:id="rId12"/>
    <p:sldId id="336" r:id="rId13"/>
    <p:sldId id="337" r:id="rId14"/>
    <p:sldId id="338" r:id="rId15"/>
    <p:sldId id="339" r:id="rId16"/>
    <p:sldId id="340" r:id="rId17"/>
    <p:sldId id="341" r:id="rId18"/>
    <p:sldId id="342" r:id="rId19"/>
    <p:sldId id="343" r:id="rId20"/>
    <p:sldId id="344" r:id="rId21"/>
    <p:sldId id="345" r:id="rId22"/>
    <p:sldId id="346" r:id="rId23"/>
    <p:sldId id="347" r:id="rId24"/>
    <p:sldId id="348" r:id="rId25"/>
    <p:sldId id="349" r:id="rId26"/>
    <p:sldId id="350" r:id="rId27"/>
    <p:sldId id="351" r:id="rId28"/>
    <p:sldId id="257" r:id="rId29"/>
    <p:sldId id="258" r:id="rId30"/>
    <p:sldId id="259" r:id="rId31"/>
    <p:sldId id="260"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295" r:id="rId79"/>
    <p:sldId id="296" r:id="rId80"/>
    <p:sldId id="297" r:id="rId81"/>
    <p:sldId id="298" r:id="rId82"/>
    <p:sldId id="299" r:id="rId83"/>
    <p:sldId id="300" r:id="rId84"/>
    <p:sldId id="301" r:id="rId85"/>
    <p:sldId id="302" r:id="rId86"/>
    <p:sldId id="303" r:id="rId87"/>
    <p:sldId id="304" r:id="rId88"/>
    <p:sldId id="305" r:id="rId89"/>
    <p:sldId id="306" r:id="rId90"/>
    <p:sldId id="307" r:id="rId91"/>
    <p:sldId id="308" r:id="rId92"/>
    <p:sldId id="309" r:id="rId93"/>
    <p:sldId id="310" r:id="rId94"/>
    <p:sldId id="311" r:id="rId95"/>
    <p:sldId id="312" r:id="rId96"/>
    <p:sldId id="313" r:id="rId97"/>
    <p:sldId id="314" r:id="rId98"/>
    <p:sldId id="315" r:id="rId99"/>
    <p:sldId id="316" r:id="rId100"/>
    <p:sldId id="317" r:id="rId101"/>
    <p:sldId id="318" r:id="rId102"/>
    <p:sldId id="319" r:id="rId103"/>
    <p:sldId id="320" r:id="rId104"/>
    <p:sldId id="321" r:id="rId105"/>
    <p:sldId id="322" r:id="rId106"/>
    <p:sldId id="323" r:id="rId107"/>
    <p:sldId id="324"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93" d="100"/>
          <a:sy n="93" d="100"/>
        </p:scale>
        <p:origin x="4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image" Target="../media/image6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92418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87551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546726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pPr/>
              <a:t>Wednesday, October 31,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8202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396A3A3-94A6-4E5B-AF39-173ACA3E61CC}" type="datetime2">
              <a:rPr lang="en-US" smtClean="0"/>
              <a:pPr/>
              <a:t>Wednesday, October 31,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30412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pPr/>
              <a:t>Wednesday, October 31,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12254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pPr/>
              <a:t>Wednesday, October 31,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177213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pPr/>
              <a:t>Wednesday, October 31, 2018</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480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pPr/>
              <a:t>Wednesday, October 31, 2018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6289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pPr/>
              <a:t>Wednesday, October 31, 2018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3473877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pPr/>
              <a:t>Wednesday, October 31,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7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F05C293-2995-40E4-BC7C-EC3D75225F36}"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669602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pPr/>
              <a:t>Wednesday, October 31, 2018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573066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pPr/>
              <a:t>Wednesday, October 31,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21226194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pPr/>
              <a:t>Wednesday, October 31, 2018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559091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F05C293-2995-40E4-BC7C-EC3D75225F36}"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32064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05C293-2995-40E4-BC7C-EC3D75225F36}"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807283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F05C293-2995-40E4-BC7C-EC3D75225F36}" type="datetimeFigureOut">
              <a:rPr lang="en-US" smtClean="0"/>
              <a:t>10/31/2018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502316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05C293-2995-40E4-BC7C-EC3D75225F36}" type="datetimeFigureOut">
              <a:rPr lang="en-US" smtClean="0"/>
              <a:t>10/31/2018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41128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5C293-2995-40E4-BC7C-EC3D75225F36}" type="datetimeFigureOut">
              <a:rPr lang="en-US" smtClean="0"/>
              <a:t>10/31/2018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1712162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323509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05C293-2995-40E4-BC7C-EC3D75225F36}"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7D9775-91CE-4EB1-B0E3-B1973BD49C8A}" type="slidenum">
              <a:rPr lang="en-US" smtClean="0"/>
              <a:t>‹#›</a:t>
            </a:fld>
            <a:endParaRPr lang="en-US"/>
          </a:p>
        </p:txBody>
      </p:sp>
    </p:spTree>
    <p:extLst>
      <p:ext uri="{BB962C8B-B14F-4D97-AF65-F5344CB8AC3E}">
        <p14:creationId xmlns:p14="http://schemas.microsoft.com/office/powerpoint/2010/main" val="2708144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5C293-2995-40E4-BC7C-EC3D75225F36}" type="datetimeFigureOut">
              <a:rPr lang="en-US" smtClean="0"/>
              <a:t>10/31/2018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7D9775-91CE-4EB1-B0E3-B1973BD49C8A}" type="slidenum">
              <a:rPr lang="en-US" smtClean="0"/>
              <a:t>‹#›</a:t>
            </a:fld>
            <a:endParaRPr lang="en-US"/>
          </a:p>
        </p:txBody>
      </p:sp>
    </p:spTree>
    <p:extLst>
      <p:ext uri="{BB962C8B-B14F-4D97-AF65-F5344CB8AC3E}">
        <p14:creationId xmlns:p14="http://schemas.microsoft.com/office/powerpoint/2010/main" val="4277276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latin typeface="Lato" charset="0"/>
                <a:ea typeface="Lato" charset="0"/>
                <a:cs typeface="Lato" charset="0"/>
              </a:defRPr>
            </a:lvl1pPr>
          </a:lstStyle>
          <a:p>
            <a:fld id="{A80CB818-7379-467D-8E76-EF9D9074A26C}" type="datetime2">
              <a:rPr lang="en-US" smtClean="0"/>
              <a:pPr/>
              <a:t>Wednesday, October 31, 2018</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330007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4000" kern="1200" spc="-100" baseline="0">
          <a:solidFill>
            <a:schemeClr val="tx2"/>
          </a:solidFill>
          <a:latin typeface="Noto Serif" charset="0"/>
          <a:ea typeface="Noto Serif" charset="0"/>
          <a:cs typeface="Noto Serif" charset="0"/>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Lato" charset="0"/>
          <a:ea typeface="Lato" charset="0"/>
          <a:cs typeface="Lato" charset="0"/>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ato" charset="0"/>
          <a:ea typeface="Lato" charset="0"/>
          <a:cs typeface="Lato" charset="0"/>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Lato" charset="0"/>
          <a:ea typeface="Lato" charset="0"/>
          <a:cs typeface="Lato" charset="0"/>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Lato" charset="0"/>
          <a:ea typeface="Lato" charset="0"/>
          <a:cs typeface="Lato" charset="0"/>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Lato" charset="0"/>
          <a:ea typeface="Lato" charset="0"/>
          <a:cs typeface="Lato"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8.emf"/><Relationship Id="rId7"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Layout" Target="../slideLayouts/slideLayout13.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emf"/></Relationships>
</file>

<file path=ppt/slides/_rels/slide3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3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38.emf"/></Relationships>
</file>

<file path=ppt/slides/_rels/slide4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38.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hyperlink" Target="http://math.stackexchange.com/questions/1493880/two-tailed-hypothesis-test-why-do-we-multiply-p-value-by-two"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60.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1.emf"/><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1.emf"/><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62.emf"/></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64.emf"/><Relationship Id="rId4" Type="http://schemas.openxmlformats.org/officeDocument/2006/relationships/oleObject" Target="../embeddings/oleObject3.bin"/></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62.emf"/><Relationship Id="rId5" Type="http://schemas.openxmlformats.org/officeDocument/2006/relationships/oleObject" Target="../embeddings/oleObject5.bin"/><Relationship Id="rId4" Type="http://schemas.openxmlformats.org/officeDocument/2006/relationships/image" Target="../media/image65.emf"/></Relationships>
</file>

<file path=ppt/slides/_rels/slide7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3.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t>Math 530/630: CM 4.4</a:t>
            </a:r>
            <a:r>
              <a:rPr lang="en-US" sz="4000" dirty="0"/>
              <a:t/>
            </a:r>
            <a:br>
              <a:rPr lang="en-US" sz="4000" dirty="0"/>
            </a:br>
            <a:r>
              <a:rPr lang="en-US" sz="4000" dirty="0"/>
              <a:t>Classical Inference: </a:t>
            </a:r>
            <a:br>
              <a:rPr lang="en-US" sz="4000" dirty="0"/>
            </a:br>
            <a:r>
              <a:rPr lang="en-US" sz="4000" dirty="0"/>
              <a:t>Hypothesis Testing</a:t>
            </a:r>
          </a:p>
        </p:txBody>
      </p:sp>
      <p:sp>
        <p:nvSpPr>
          <p:cNvPr id="3" name="Subtitle 2"/>
          <p:cNvSpPr>
            <a:spLocks noGrp="1"/>
          </p:cNvSpPr>
          <p:nvPr>
            <p:ph type="subTitle" idx="1"/>
          </p:nvPr>
        </p:nvSpPr>
        <p:spPr/>
        <p:txBody>
          <a:bodyPr/>
          <a:lstStyle/>
          <a:p>
            <a:endParaRPr lang="en-US" dirty="0" smtClean="0"/>
          </a:p>
        </p:txBody>
      </p:sp>
    </p:spTree>
    <p:extLst>
      <p:ext uri="{BB962C8B-B14F-4D97-AF65-F5344CB8AC3E}">
        <p14:creationId xmlns:p14="http://schemas.microsoft.com/office/powerpoint/2010/main" val="151289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rocess</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dirty="0" smtClean="0"/>
              <a:t>Write down </a:t>
            </a:r>
            <a:r>
              <a:rPr lang="en-US" b="1" dirty="0" smtClean="0">
                <a:solidFill>
                  <a:schemeClr val="accent1"/>
                </a:solidFill>
              </a:rPr>
              <a:t>null</a:t>
            </a:r>
            <a:r>
              <a:rPr lang="en-US" dirty="0" smtClean="0">
                <a:solidFill>
                  <a:schemeClr val="accent1"/>
                </a:solidFill>
              </a:rPr>
              <a:t> </a:t>
            </a:r>
            <a:r>
              <a:rPr lang="en-US" dirty="0" smtClean="0"/>
              <a:t>and </a:t>
            </a:r>
            <a:r>
              <a:rPr lang="en-US" b="1" dirty="0" smtClean="0">
                <a:solidFill>
                  <a:schemeClr val="accent1"/>
                </a:solidFill>
              </a:rPr>
              <a:t>alternative </a:t>
            </a:r>
            <a:r>
              <a:rPr lang="en-US" dirty="0" smtClean="0"/>
              <a:t>hypotheses</a:t>
            </a:r>
          </a:p>
          <a:p>
            <a:pPr marL="457200" indent="-457200">
              <a:buFont typeface="+mj-lt"/>
              <a:buAutoNum type="arabicParenR"/>
            </a:pPr>
            <a:r>
              <a:rPr lang="en-US" dirty="0" smtClean="0"/>
              <a:t>Figure out good test statistic that estimates the parameter you are interested in (i.e., what numeric summary based on your sample captures what you want)</a:t>
            </a:r>
          </a:p>
          <a:p>
            <a:pPr marL="457200" indent="-457200">
              <a:buFont typeface="+mj-lt"/>
              <a:buAutoNum type="arabicParenR"/>
            </a:pPr>
            <a:r>
              <a:rPr lang="en-US" dirty="0" smtClean="0"/>
              <a:t>Work out null distribution for that statistic</a:t>
            </a:r>
          </a:p>
          <a:p>
            <a:pPr marL="457200" indent="-457200">
              <a:buFont typeface="+mj-lt"/>
              <a:buAutoNum type="arabicParenR"/>
            </a:pPr>
            <a:r>
              <a:rPr lang="en-US" dirty="0" smtClean="0"/>
              <a:t>Calculate p-value by comparing actual value to null distribution</a:t>
            </a:r>
          </a:p>
          <a:p>
            <a:pPr marL="457200" indent="-457200">
              <a:buFont typeface="+mj-lt"/>
              <a:buAutoNum type="arabicParenR"/>
            </a:pPr>
            <a:r>
              <a:rPr lang="en-US" dirty="0" smtClean="0"/>
              <a:t>Reject H</a:t>
            </a:r>
            <a:r>
              <a:rPr lang="en-US" baseline="-25000" dirty="0" smtClean="0"/>
              <a:t>0</a:t>
            </a:r>
            <a:r>
              <a:rPr lang="en-US" dirty="0" smtClean="0"/>
              <a:t> if p-value &lt; 𝝰</a:t>
            </a:r>
            <a:endParaRPr lang="en-US" dirty="0"/>
          </a:p>
        </p:txBody>
      </p:sp>
    </p:spTree>
    <p:extLst>
      <p:ext uri="{BB962C8B-B14F-4D97-AF65-F5344CB8AC3E}">
        <p14:creationId xmlns:p14="http://schemas.microsoft.com/office/powerpoint/2010/main" val="114229620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258300" cy="1200329"/>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t-statistics (absolute value)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5% false positives using t-test (𝛂 = .05/2)</a:t>
            </a:r>
          </a:p>
          <a:p>
            <a:endParaRPr lang="en-US" dirty="0">
              <a:solidFill>
                <a:prstClr val="black"/>
              </a:solidFill>
              <a:latin typeface="Lato" charset="0"/>
              <a:ea typeface="Lato" charset="0"/>
              <a:cs typeface="Lato" charset="0"/>
            </a:endParaRPr>
          </a:p>
          <a:p>
            <a:endParaRPr lang="en-US" b="1" dirty="0">
              <a:solidFill>
                <a:srgbClr val="FF6666"/>
              </a:solidFill>
              <a:latin typeface="Lato" charset="0"/>
              <a:ea typeface="Lato" charset="0"/>
              <a:cs typeface="Lato" charset="0"/>
            </a:endParaRPr>
          </a:p>
        </p:txBody>
      </p:sp>
      <p:pic>
        <p:nvPicPr>
          <p:cNvPr id="4" name="Picture 3" descr="null_1samp_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5" name="Picture 4"/>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232045523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ull_1samp_t-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5% false positives using t-test (𝛂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12073690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What if:</a:t>
            </a:r>
            <a:br>
              <a:rPr lang="en-US" sz="4400" cap="none" dirty="0">
                <a:solidFill>
                  <a:schemeClr val="tx1"/>
                </a:solidFill>
              </a:rPr>
            </a:br>
            <a:r>
              <a:rPr lang="en-US" sz="4400" cap="none" dirty="0">
                <a:solidFill>
                  <a:schemeClr val="tx1"/>
                </a:solidFill>
              </a:rPr>
              <a:t>the null hypothesis is </a:t>
            </a:r>
            <a:r>
              <a:rPr lang="en-US" sz="4400" cap="none" dirty="0">
                <a:solidFill>
                  <a:srgbClr val="FF6666"/>
                </a:solidFill>
              </a:rPr>
              <a:t>FALSE?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t-test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356100" y="3974401"/>
            <a:ext cx="3721100" cy="419100"/>
          </a:xfrm>
          <a:prstGeom prst="rect">
            <a:avLst/>
          </a:prstGeom>
        </p:spPr>
      </p:pic>
    </p:spTree>
    <p:extLst>
      <p:ext uri="{BB962C8B-B14F-4D97-AF65-F5344CB8AC3E}">
        <p14:creationId xmlns:p14="http://schemas.microsoft.com/office/powerpoint/2010/main" val="184058223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false</a:t>
            </a:r>
          </a:p>
        </p:txBody>
      </p:sp>
      <p:pic>
        <p:nvPicPr>
          <p:cNvPr id="4" name="Picture 3" descr="alt_1samp_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68301"/>
            <a:ext cx="9144000" cy="6531429"/>
          </a:xfrm>
          <a:prstGeom prst="rect">
            <a:avLst/>
          </a:prstGeom>
        </p:spPr>
      </p:pic>
      <p:pic>
        <p:nvPicPr>
          <p:cNvPr id="5" name="Picture 4"/>
          <p:cNvPicPr>
            <a:picLocks noChangeAspect="1"/>
          </p:cNvPicPr>
          <p:nvPr/>
        </p:nvPicPr>
        <p:blipFill>
          <a:blip r:embed="rId3"/>
          <a:stretch>
            <a:fillRect/>
          </a:stretch>
        </p:blipFill>
        <p:spPr>
          <a:xfrm>
            <a:off x="4508500" y="634301"/>
            <a:ext cx="3721100" cy="419100"/>
          </a:xfrm>
          <a:prstGeom prst="rect">
            <a:avLst/>
          </a:prstGeom>
        </p:spPr>
      </p:pic>
    </p:spTree>
    <p:extLst>
      <p:ext uri="{BB962C8B-B14F-4D97-AF65-F5344CB8AC3E}">
        <p14:creationId xmlns:p14="http://schemas.microsoft.com/office/powerpoint/2010/main" val="103659253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4" name="TextBox 3"/>
          <p:cNvSpPr txBox="1"/>
          <p:nvPr/>
        </p:nvSpPr>
        <p:spPr>
          <a:xfrm>
            <a:off x="1524000" y="-12700"/>
            <a:ext cx="9258300" cy="830997"/>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t-statistics (absolute value) when null is </a:t>
            </a:r>
            <a:r>
              <a:rPr lang="en-US" sz="1600" b="1" dirty="0">
                <a:solidFill>
                  <a:srgbClr val="FF6666"/>
                </a:solidFill>
                <a:latin typeface="Lato" charset="0"/>
                <a:ea typeface="Lato" charset="0"/>
                <a:cs typeface="Lato" charset="0"/>
              </a:rPr>
              <a:t>false</a:t>
            </a:r>
            <a:r>
              <a:rPr lang="en-US" sz="1600" dirty="0">
                <a:solidFill>
                  <a:prstClr val="white"/>
                </a:solidFill>
                <a:latin typeface="Lato" charset="0"/>
                <a:ea typeface="Lato" charset="0"/>
                <a:cs typeface="Lato" charset="0"/>
              </a:rPr>
              <a:t>: 47% false negatives using t-test (𝛂 = .05/2)</a:t>
            </a:r>
          </a:p>
          <a:p>
            <a:endParaRPr lang="en-US" sz="1600" dirty="0">
              <a:solidFill>
                <a:prstClr val="white"/>
              </a:solidFill>
              <a:latin typeface="Lato" charset="0"/>
              <a:ea typeface="Lato" charset="0"/>
              <a:cs typeface="Lato" charset="0"/>
            </a:endParaRPr>
          </a:p>
          <a:p>
            <a:endParaRPr lang="en-US" sz="1600" b="1" dirty="0">
              <a:solidFill>
                <a:srgbClr val="FF6666"/>
              </a:solidFill>
              <a:latin typeface="Lato" charset="0"/>
              <a:ea typeface="Lato" charset="0"/>
              <a:cs typeface="Lato" charset="0"/>
            </a:endParaRPr>
          </a:p>
        </p:txBody>
      </p:sp>
      <p:pic>
        <p:nvPicPr>
          <p:cNvPr id="5" name="Picture 4"/>
          <p:cNvPicPr>
            <a:picLocks noChangeAspect="1"/>
          </p:cNvPicPr>
          <p:nvPr/>
        </p:nvPicPr>
        <p:blipFill>
          <a:blip r:embed="rId3"/>
          <a:stretch>
            <a:fillRect/>
          </a:stretch>
        </p:blipFill>
        <p:spPr>
          <a:xfrm>
            <a:off x="4508500" y="634301"/>
            <a:ext cx="3721100" cy="419100"/>
          </a:xfrm>
          <a:prstGeom prst="rect">
            <a:avLst/>
          </a:prstGeom>
        </p:spPr>
      </p:pic>
      <p:sp>
        <p:nvSpPr>
          <p:cNvPr id="6" name="Cloud Callout 5"/>
          <p:cNvSpPr/>
          <p:nvPr/>
        </p:nvSpPr>
        <p:spPr>
          <a:xfrm>
            <a:off x="3878580" y="43180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53% true positives</a:t>
            </a:r>
          </a:p>
        </p:txBody>
      </p:sp>
    </p:spTree>
    <p:extLst>
      <p:ext uri="{BB962C8B-B14F-4D97-AF65-F5344CB8AC3E}">
        <p14:creationId xmlns:p14="http://schemas.microsoft.com/office/powerpoint/2010/main" val="99268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t_1samp_t-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8387"/>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false</a:t>
            </a:r>
            <a:r>
              <a:rPr lang="en-US" dirty="0">
                <a:solidFill>
                  <a:prstClr val="white"/>
                </a:solidFill>
                <a:latin typeface="Lato" charset="0"/>
                <a:ea typeface="Lato" charset="0"/>
                <a:cs typeface="Lato" charset="0"/>
              </a:rPr>
              <a:t>: 47% false negatives using t-test (𝛂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4533900" y="634301"/>
            <a:ext cx="3721100" cy="419100"/>
          </a:xfrm>
          <a:prstGeom prst="rect">
            <a:avLst/>
          </a:prstGeom>
        </p:spPr>
      </p:pic>
      <p:sp>
        <p:nvSpPr>
          <p:cNvPr id="5" name="Cloud Callout 4"/>
          <p:cNvSpPr/>
          <p:nvPr/>
        </p:nvSpPr>
        <p:spPr>
          <a:xfrm>
            <a:off x="3294380" y="12065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53% true positives</a:t>
            </a:r>
          </a:p>
        </p:txBody>
      </p:sp>
    </p:spTree>
    <p:extLst>
      <p:ext uri="{BB962C8B-B14F-4D97-AF65-F5344CB8AC3E}">
        <p14:creationId xmlns:p14="http://schemas.microsoft.com/office/powerpoint/2010/main" val="391802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50% true positives seems low…</a:t>
            </a:r>
            <a:endParaRPr lang="en-US" dirty="0"/>
          </a:p>
        </p:txBody>
      </p:sp>
      <p:sp>
        <p:nvSpPr>
          <p:cNvPr id="3" name="Content Placeholder 2"/>
          <p:cNvSpPr>
            <a:spLocks noGrp="1"/>
          </p:cNvSpPr>
          <p:nvPr>
            <p:ph sz="half" idx="1"/>
          </p:nvPr>
        </p:nvSpPr>
        <p:spPr/>
        <p:txBody>
          <a:bodyPr/>
          <a:lstStyle/>
          <a:p>
            <a:r>
              <a:rPr lang="en-US" dirty="0" smtClean="0"/>
              <a:t>Only about half of our true effects would be detected in our study</a:t>
            </a:r>
          </a:p>
          <a:p>
            <a:r>
              <a:rPr lang="en-US" dirty="0" smtClean="0"/>
              <a:t>Why?</a:t>
            </a:r>
          </a:p>
          <a:p>
            <a:r>
              <a:rPr lang="en-US" dirty="0" smtClean="0"/>
              <a:t>Perhaps we lacked statistical power</a:t>
            </a:r>
            <a:endParaRPr lang="en-US" dirty="0"/>
          </a:p>
        </p:txBody>
      </p:sp>
      <p:pic>
        <p:nvPicPr>
          <p:cNvPr id="5" name="Content Placeholder 4"/>
          <p:cNvPicPr>
            <a:picLocks noGrp="1" noChangeAspect="1"/>
          </p:cNvPicPr>
          <p:nvPr>
            <p:ph sz="half" idx="2"/>
          </p:nvPr>
        </p:nvPicPr>
        <p:blipFill>
          <a:blip r:embed="rId2"/>
          <a:srcRect t="3270" b="3270"/>
          <a:stretch>
            <a:fillRect/>
          </a:stretch>
        </p:blipFill>
        <p:spPr/>
      </p:pic>
    </p:spTree>
    <p:extLst>
      <p:ext uri="{BB962C8B-B14F-4D97-AF65-F5344CB8AC3E}">
        <p14:creationId xmlns:p14="http://schemas.microsoft.com/office/powerpoint/2010/main" val="391013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pPr>
              <a:lnSpc>
                <a:spcPct val="150000"/>
              </a:lnSpc>
            </a:pPr>
            <a:r>
              <a:rPr lang="en-US" dirty="0" smtClean="0"/>
              <a:t>Null hypothesis = H</a:t>
            </a:r>
            <a:r>
              <a:rPr lang="en-US" baseline="-25000" dirty="0" smtClean="0"/>
              <a:t>0</a:t>
            </a:r>
            <a:endParaRPr lang="en-US" dirty="0" smtClean="0"/>
          </a:p>
          <a:p>
            <a:pPr>
              <a:lnSpc>
                <a:spcPct val="150000"/>
              </a:lnSpc>
            </a:pPr>
            <a:r>
              <a:rPr lang="en-US" dirty="0" smtClean="0"/>
              <a:t>Alternative hypothesis = H</a:t>
            </a:r>
            <a:r>
              <a:rPr lang="en-US" baseline="-25000" dirty="0" smtClean="0"/>
              <a:t>a</a:t>
            </a:r>
            <a:r>
              <a:rPr lang="en-US" dirty="0" smtClean="0"/>
              <a:t> / H</a:t>
            </a:r>
            <a:r>
              <a:rPr lang="en-US" baseline="-25000" dirty="0" smtClean="0"/>
              <a:t>1</a:t>
            </a:r>
            <a:endParaRPr lang="en-US" dirty="0" smtClean="0"/>
          </a:p>
          <a:p>
            <a:pPr marL="0" indent="0">
              <a:buNone/>
            </a:pPr>
            <a:endParaRPr lang="en-US" cap="all" dirty="0" smtClean="0">
              <a:solidFill>
                <a:srgbClr val="66A7B9"/>
              </a:solidFill>
              <a:latin typeface="Aller Display"/>
              <a:cs typeface="Aller Display"/>
            </a:endParaRPr>
          </a:p>
          <a:p>
            <a:pPr marL="0" indent="0">
              <a:buNone/>
            </a:pPr>
            <a:r>
              <a:rPr lang="en-US" b="1" cap="all" dirty="0" smtClean="0">
                <a:solidFill>
                  <a:schemeClr val="accent1"/>
                </a:solidFill>
              </a:rPr>
              <a:t>Hint: </a:t>
            </a:r>
            <a:r>
              <a:rPr lang="en-US" dirty="0" smtClean="0"/>
              <a:t>we have to know the null distribution, so H</a:t>
            </a:r>
            <a:r>
              <a:rPr lang="en-US" baseline="-25000" dirty="0" smtClean="0"/>
              <a:t>0</a:t>
            </a:r>
            <a:r>
              <a:rPr lang="en-US" dirty="0" smtClean="0"/>
              <a:t> will always be of the form:</a:t>
            </a:r>
          </a:p>
          <a:p>
            <a:pPr marL="0" indent="0">
              <a:lnSpc>
                <a:spcPct val="150000"/>
              </a:lnSpc>
              <a:buNone/>
            </a:pPr>
            <a:r>
              <a:rPr lang="en-US" dirty="0" smtClean="0"/>
              <a:t>Some parameter = some value as in…</a:t>
            </a:r>
          </a:p>
          <a:p>
            <a:pPr marL="0" indent="0">
              <a:lnSpc>
                <a:spcPct val="150000"/>
              </a:lnSpc>
              <a:buNone/>
            </a:pPr>
            <a:r>
              <a:rPr lang="en-US" dirty="0" smtClean="0"/>
              <a:t>µ = 0</a:t>
            </a:r>
            <a:endParaRPr lang="en-US" dirty="0"/>
          </a:p>
        </p:txBody>
      </p:sp>
    </p:spTree>
    <p:extLst>
      <p:ext uri="{BB962C8B-B14F-4D97-AF65-F5344CB8AC3E}">
        <p14:creationId xmlns:p14="http://schemas.microsoft.com/office/powerpoint/2010/main" val="42114367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A. Fisher</a:t>
            </a:r>
            <a:endParaRPr lang="en-US" dirty="0"/>
          </a:p>
        </p:txBody>
      </p:sp>
      <p:sp>
        <p:nvSpPr>
          <p:cNvPr id="3" name="Content Placeholder 2"/>
          <p:cNvSpPr>
            <a:spLocks noGrp="1"/>
          </p:cNvSpPr>
          <p:nvPr>
            <p:ph sz="half" idx="1"/>
          </p:nvPr>
        </p:nvSpPr>
        <p:spPr/>
        <p:txBody>
          <a:bodyPr/>
          <a:lstStyle/>
          <a:p>
            <a:r>
              <a:rPr lang="en-US" dirty="0"/>
              <a:t>A experiment by R. A. Fisher (famous early statistician, 1890-1962) </a:t>
            </a:r>
          </a:p>
          <a:p>
            <a:r>
              <a:rPr lang="en-US" dirty="0"/>
              <a:t>A lady at a tea party claims that she can tell the difference between putting the milk in first and second. </a:t>
            </a:r>
          </a:p>
          <a:p>
            <a:r>
              <a:rPr lang="en-US" dirty="0"/>
              <a:t>How can we be sure? </a:t>
            </a:r>
          </a:p>
          <a:p>
            <a:endParaRPr lang="en-US" dirty="0"/>
          </a:p>
        </p:txBody>
      </p:sp>
      <p:pic>
        <p:nvPicPr>
          <p:cNvPr id="5" name="Content Placeholder 4"/>
          <p:cNvPicPr>
            <a:picLocks noGrp="1" noChangeAspect="1"/>
          </p:cNvPicPr>
          <p:nvPr>
            <p:ph sz="half" idx="2"/>
          </p:nvPr>
        </p:nvPicPr>
        <p:blipFill>
          <a:blip r:embed="rId2"/>
          <a:srcRect l="-2647" r="-2647"/>
          <a:stretch>
            <a:fillRect/>
          </a:stretch>
        </p:blipFill>
        <p:spPr/>
      </p:pic>
    </p:spTree>
    <p:extLst>
      <p:ext uri="{BB962C8B-B14F-4D97-AF65-F5344CB8AC3E}">
        <p14:creationId xmlns:p14="http://schemas.microsoft.com/office/powerpoint/2010/main" val="3800403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86800" y="4864100"/>
            <a:ext cx="2006600" cy="2006600"/>
          </a:xfrm>
          <a:prstGeom prst="rect">
            <a:avLst/>
          </a:prstGeom>
        </p:spPr>
      </p:pic>
      <p:sp>
        <p:nvSpPr>
          <p:cNvPr id="2" name="Title 1"/>
          <p:cNvSpPr>
            <a:spLocks noGrp="1"/>
          </p:cNvSpPr>
          <p:nvPr>
            <p:ph type="title"/>
          </p:nvPr>
        </p:nvSpPr>
        <p:spPr/>
        <p:txBody>
          <a:bodyPr/>
          <a:lstStyle/>
          <a:p>
            <a:r>
              <a:rPr lang="en-US" dirty="0" smtClean="0"/>
              <a:t>The lady tasting tea</a:t>
            </a:r>
            <a:endParaRPr lang="en-US" dirty="0"/>
          </a:p>
        </p:txBody>
      </p:sp>
      <p:sp>
        <p:nvSpPr>
          <p:cNvPr id="3" name="Content Placeholder 2"/>
          <p:cNvSpPr>
            <a:spLocks noGrp="1"/>
          </p:cNvSpPr>
          <p:nvPr>
            <p:ph idx="1"/>
          </p:nvPr>
        </p:nvSpPr>
        <p:spPr/>
        <p:txBody>
          <a:bodyPr/>
          <a:lstStyle/>
          <a:p>
            <a:r>
              <a:rPr lang="en-US" dirty="0" smtClean="0"/>
              <a:t>Fisher set up an experiment</a:t>
            </a:r>
          </a:p>
          <a:p>
            <a:endParaRPr lang="en-US" dirty="0"/>
          </a:p>
          <a:p>
            <a:r>
              <a:rPr lang="en-US" dirty="0" smtClean="0"/>
              <a:t>The lady (Muriel Bristol) was presented with 8 cups of tea</a:t>
            </a:r>
          </a:p>
          <a:p>
            <a:pPr lvl="1"/>
            <a:r>
              <a:rPr lang="en-US" dirty="0" smtClean="0"/>
              <a:t>4 had tea with milk added second</a:t>
            </a:r>
          </a:p>
          <a:p>
            <a:pPr lvl="1"/>
            <a:r>
              <a:rPr lang="en-US" dirty="0" smtClean="0"/>
              <a:t>4 had milk with tea added second</a:t>
            </a:r>
          </a:p>
          <a:p>
            <a:endParaRPr lang="en-US" dirty="0" smtClean="0"/>
          </a:p>
          <a:p>
            <a:r>
              <a:rPr lang="en-US" dirty="0" smtClean="0"/>
              <a:t>She </a:t>
            </a:r>
            <a:r>
              <a:rPr lang="en-US" dirty="0"/>
              <a:t>was </a:t>
            </a:r>
            <a:r>
              <a:rPr lang="en-US" dirty="0" smtClean="0"/>
              <a:t>asked to </a:t>
            </a:r>
            <a:r>
              <a:rPr lang="en-US" dirty="0"/>
              <a:t>select the 4 cups prepared by putting the milk in first and second. </a:t>
            </a:r>
            <a:endParaRPr lang="en-US" dirty="0" smtClean="0"/>
          </a:p>
          <a:p>
            <a:endParaRPr lang="en-US" dirty="0"/>
          </a:p>
          <a:p>
            <a:r>
              <a:rPr lang="en-US" dirty="0" smtClean="0"/>
              <a:t>First, how many “draws” can Muriel take of the 8 cups?</a:t>
            </a:r>
          </a:p>
          <a:p>
            <a:endParaRPr lang="en-US" dirty="0"/>
          </a:p>
        </p:txBody>
      </p:sp>
    </p:spTree>
    <p:extLst>
      <p:ext uri="{BB962C8B-B14F-4D97-AF65-F5344CB8AC3E}">
        <p14:creationId xmlns:p14="http://schemas.microsoft.com/office/powerpoint/2010/main" val="23711981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t>
            </a:r>
            <a:r>
              <a:rPr lang="en-US" dirty="0" smtClean="0"/>
              <a:t>ow many ways can Muriel choose?</a:t>
            </a:r>
            <a:endParaRPr lang="en-US" dirty="0"/>
          </a:p>
        </p:txBody>
      </p:sp>
      <p:pic>
        <p:nvPicPr>
          <p:cNvPr id="11" name="Content Placeholder 10"/>
          <p:cNvPicPr>
            <a:picLocks noGrp="1" noChangeAspect="1"/>
          </p:cNvPicPr>
          <p:nvPr>
            <p:ph sz="half" idx="2"/>
          </p:nvPr>
        </p:nvPicPr>
        <p:blipFill>
          <a:blip r:embed="rId2"/>
          <a:srcRect t="-8415" b="-8415"/>
          <a:stretch>
            <a:fillRect/>
          </a:stretch>
        </p:blipFill>
        <p:spPr/>
      </p:pic>
      <p:pic>
        <p:nvPicPr>
          <p:cNvPr id="15" name="Content Placeholder 14"/>
          <p:cNvPicPr>
            <a:picLocks noGrp="1" noChangeAspect="1"/>
          </p:cNvPicPr>
          <p:nvPr>
            <p:ph sz="half" idx="1"/>
          </p:nvPr>
        </p:nvPicPr>
        <p:blipFill>
          <a:blip r:embed="rId3"/>
          <a:srcRect l="-7063" r="-7063"/>
          <a:stretch>
            <a:fillRect/>
          </a:stretch>
        </p:blipFill>
        <p:spPr/>
      </p:pic>
      <p:sp>
        <p:nvSpPr>
          <p:cNvPr id="17" name="TextBox 16"/>
          <p:cNvSpPr txBox="1"/>
          <p:nvPr/>
        </p:nvSpPr>
        <p:spPr>
          <a:xfrm>
            <a:off x="3517900" y="2794000"/>
            <a:ext cx="914400" cy="1569660"/>
          </a:xfrm>
          <a:prstGeom prst="rect">
            <a:avLst/>
          </a:prstGeom>
          <a:noFill/>
        </p:spPr>
        <p:txBody>
          <a:bodyPr wrap="square" rtlCol="0">
            <a:spAutoFit/>
          </a:bodyPr>
          <a:lstStyle/>
          <a:p>
            <a:r>
              <a:rPr lang="en-US" sz="9600" dirty="0">
                <a:solidFill>
                  <a:schemeClr val="bg1"/>
                </a:solidFill>
                <a:latin typeface="Gill Sans"/>
                <a:cs typeface="Gill Sans"/>
              </a:rPr>
              <a:t>8</a:t>
            </a:r>
            <a:endParaRPr lang="en-US" sz="9600" dirty="0">
              <a:solidFill>
                <a:schemeClr val="bg1"/>
              </a:solidFill>
              <a:latin typeface="Gill Sans"/>
              <a:cs typeface="Gill Sans"/>
            </a:endParaRPr>
          </a:p>
        </p:txBody>
      </p:sp>
      <p:sp>
        <p:nvSpPr>
          <p:cNvPr id="18" name="TextBox 17"/>
          <p:cNvSpPr txBox="1"/>
          <p:nvPr/>
        </p:nvSpPr>
        <p:spPr>
          <a:xfrm>
            <a:off x="7848600" y="2794000"/>
            <a:ext cx="914400" cy="1569660"/>
          </a:xfrm>
          <a:prstGeom prst="rect">
            <a:avLst/>
          </a:prstGeom>
          <a:noFill/>
        </p:spPr>
        <p:txBody>
          <a:bodyPr wrap="square" rtlCol="0">
            <a:spAutoFit/>
          </a:bodyPr>
          <a:lstStyle/>
          <a:p>
            <a:r>
              <a:rPr lang="en-US" sz="9600" dirty="0">
                <a:solidFill>
                  <a:schemeClr val="bg1"/>
                </a:solidFill>
                <a:latin typeface="Gill Sans"/>
                <a:cs typeface="Gill Sans"/>
              </a:rPr>
              <a:t>4</a:t>
            </a:r>
          </a:p>
        </p:txBody>
      </p:sp>
    </p:spTree>
    <p:extLst>
      <p:ext uri="{BB962C8B-B14F-4D97-AF65-F5344CB8AC3E}">
        <p14:creationId xmlns:p14="http://schemas.microsoft.com/office/powerpoint/2010/main" val="4228087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1981200" y="1524001"/>
          <a:ext cx="5943600" cy="4696881"/>
        </p:xfrm>
        <a:graphic>
          <a:graphicData uri="http://schemas.openxmlformats.org/drawingml/2006/table">
            <a:tbl>
              <a:tblPr firstRow="1" bandRow="1">
                <a:tableStyleId>{5C22544A-7EE6-4342-B048-85BDC9FD1C3A}</a:tableStyleId>
              </a:tblPr>
              <a:tblGrid>
                <a:gridCol w="817880"/>
                <a:gridCol w="975055"/>
                <a:gridCol w="2383912"/>
                <a:gridCol w="1766753"/>
              </a:tblGrid>
              <a:tr h="670983">
                <a:tc>
                  <a:txBody>
                    <a:bodyPr/>
                    <a:lstStyle/>
                    <a:p>
                      <a:pPr algn="ctr"/>
                      <a:r>
                        <a:rPr lang="en-US" dirty="0" smtClean="0">
                          <a:latin typeface="Lato" charset="0"/>
                          <a:ea typeface="Lato" charset="0"/>
                          <a:cs typeface="Lato" charset="0"/>
                        </a:rPr>
                        <a:t>Right</a:t>
                      </a: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Wrong</a:t>
                      </a: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a:t>
                      </a: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670983">
                <a:tc>
                  <a:txBody>
                    <a:bodyPr/>
                    <a:lstStyle/>
                    <a:p>
                      <a:pPr algn="ctr"/>
                      <a:r>
                        <a:rPr lang="en-US" dirty="0" smtClean="0">
                          <a:latin typeface="Lato" charset="0"/>
                          <a:ea typeface="Lato" charset="0"/>
                          <a:cs typeface="Lato" charset="0"/>
                        </a:rPr>
                        <a:t>4</a:t>
                      </a: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pPr algn="ct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1</a:t>
                      </a:r>
                      <a:endParaRPr lang="en-US" dirty="0">
                        <a:latin typeface="Lato" charset="0"/>
                        <a:ea typeface="Lato" charset="0"/>
                        <a:cs typeface="Lato" charset="0"/>
                      </a:endParaRPr>
                    </a:p>
                  </a:txBody>
                  <a:tcPr/>
                </a:tc>
              </a:tr>
              <a:tr h="670983">
                <a:tc>
                  <a:txBody>
                    <a:bodyPr/>
                    <a:lstStyle/>
                    <a:p>
                      <a:pPr algn="ctr"/>
                      <a:r>
                        <a:rPr lang="en-US" dirty="0" smtClean="0">
                          <a:latin typeface="Lato" charset="0"/>
                          <a:ea typeface="Lato" charset="0"/>
                          <a:cs typeface="Lato" charset="0"/>
                        </a:rPr>
                        <a:t>3</a:t>
                      </a: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1</a:t>
                      </a:r>
                      <a:endParaRPr lang="en-US" dirty="0">
                        <a:latin typeface="Lato" charset="0"/>
                        <a:ea typeface="Lato" charset="0"/>
                        <a:cs typeface="Lato" charset="0"/>
                      </a:endParaRPr>
                    </a:p>
                  </a:txBody>
                  <a:tcPr/>
                </a:tc>
                <a:tc>
                  <a:txBody>
                    <a:bodyPr/>
                    <a:lstStyle/>
                    <a:p>
                      <a:pPr algn="ct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23</a:t>
                      </a:r>
                      <a:endParaRPr lang="en-US" dirty="0">
                        <a:latin typeface="Lato" charset="0"/>
                        <a:ea typeface="Lato" charset="0"/>
                        <a:cs typeface="Lato" charset="0"/>
                      </a:endParaRPr>
                    </a:p>
                  </a:txBody>
                  <a:tcPr/>
                </a:tc>
              </a:tr>
              <a:tr h="670983">
                <a:tc>
                  <a:txBody>
                    <a:bodyPr/>
                    <a:lstStyle/>
                    <a:p>
                      <a:pPr algn="ctr"/>
                      <a:r>
                        <a:rPr lang="en-US" dirty="0" smtClean="0">
                          <a:latin typeface="Lato" charset="0"/>
                          <a:ea typeface="Lato" charset="0"/>
                          <a:cs typeface="Lato" charset="0"/>
                        </a:rPr>
                        <a:t>2</a:t>
                      </a: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2</a:t>
                      </a:r>
                      <a:endParaRPr lang="en-US" dirty="0">
                        <a:latin typeface="Lato" charset="0"/>
                        <a:ea typeface="Lato" charset="0"/>
                        <a:cs typeface="Lato" charset="0"/>
                      </a:endParaRPr>
                    </a:p>
                  </a:txBody>
                  <a:tcPr/>
                </a:tc>
                <a:tc>
                  <a:txBody>
                    <a:bodyPr/>
                    <a:lstStyle/>
                    <a:p>
                      <a:pPr algn="ctr"/>
                      <a:endParaRPr lang="en-US">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51</a:t>
                      </a:r>
                      <a:endParaRPr lang="en-US" dirty="0">
                        <a:latin typeface="Lato" charset="0"/>
                        <a:ea typeface="Lato" charset="0"/>
                        <a:cs typeface="Lato" charset="0"/>
                      </a:endParaRPr>
                    </a:p>
                  </a:txBody>
                  <a:tcPr/>
                </a:tc>
              </a:tr>
              <a:tr h="670983">
                <a:tc>
                  <a:txBody>
                    <a:bodyPr/>
                    <a:lstStyle/>
                    <a:p>
                      <a:pPr algn="ctr"/>
                      <a:r>
                        <a:rPr lang="en-US" dirty="0" smtClean="0">
                          <a:latin typeface="Lato" charset="0"/>
                          <a:ea typeface="Lato" charset="0"/>
                          <a:cs typeface="Lato" charset="0"/>
                        </a:rPr>
                        <a:t>1</a:t>
                      </a: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3</a:t>
                      </a:r>
                      <a:endParaRPr lang="en-US" dirty="0">
                        <a:latin typeface="Lato" charset="0"/>
                        <a:ea typeface="Lato" charset="0"/>
                        <a:cs typeface="Lato" charset="0"/>
                      </a:endParaRPr>
                    </a:p>
                  </a:txBody>
                  <a:tcPr/>
                </a:tc>
                <a:tc>
                  <a:txBody>
                    <a:bodyPr/>
                    <a:lstStyle/>
                    <a:p>
                      <a:pPr algn="ct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23</a:t>
                      </a:r>
                      <a:endParaRPr lang="en-US" dirty="0">
                        <a:latin typeface="Lato" charset="0"/>
                        <a:ea typeface="Lato" charset="0"/>
                        <a:cs typeface="Lato" charset="0"/>
                      </a:endParaRPr>
                    </a:p>
                  </a:txBody>
                  <a:tcPr/>
                </a:tc>
              </a:tr>
              <a:tr h="670983">
                <a:tc>
                  <a:txBody>
                    <a:bodyPr/>
                    <a:lstStyle/>
                    <a:p>
                      <a:pPr algn="ctr"/>
                      <a:r>
                        <a:rPr lang="en-US"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4</a:t>
                      </a:r>
                      <a:endParaRPr lang="en-US" dirty="0">
                        <a:latin typeface="Lato" charset="0"/>
                        <a:ea typeface="Lato" charset="0"/>
                        <a:cs typeface="Lato" charset="0"/>
                      </a:endParaRPr>
                    </a:p>
                  </a:txBody>
                  <a:tcPr/>
                </a:tc>
                <a:tc>
                  <a:txBody>
                    <a:bodyPr/>
                    <a:lstStyle/>
                    <a:p>
                      <a:pPr algn="ctr"/>
                      <a:endParaRPr lang="en-US">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1</a:t>
                      </a:r>
                      <a:endParaRPr lang="en-US" dirty="0">
                        <a:latin typeface="Lato" charset="0"/>
                        <a:ea typeface="Lato" charset="0"/>
                        <a:cs typeface="Lato" charset="0"/>
                      </a:endParaRPr>
                    </a:p>
                  </a:txBody>
                  <a:tcPr/>
                </a:tc>
              </a:tr>
              <a:tr h="670983">
                <a:tc gridSpan="2">
                  <a:txBody>
                    <a:bodyPr/>
                    <a:lstStyle/>
                    <a:p>
                      <a:pPr algn="ctr"/>
                      <a:r>
                        <a:rPr lang="en-US" b="1" dirty="0" smtClean="0">
                          <a:latin typeface="Lato" charset="0"/>
                          <a:ea typeface="Lato" charset="0"/>
                          <a:cs typeface="Lato" charset="0"/>
                        </a:rPr>
                        <a:t>Total</a:t>
                      </a:r>
                      <a:endParaRPr lang="en-US" b="1" dirty="0">
                        <a:latin typeface="Lato" charset="0"/>
                        <a:ea typeface="Lato" charset="0"/>
                        <a:cs typeface="Lato" charset="0"/>
                      </a:endParaRPr>
                    </a:p>
                  </a:txBody>
                  <a:tcPr/>
                </a:tc>
                <a:tc hMerge="1">
                  <a:txBody>
                    <a:bodyPr/>
                    <a:lstStyle/>
                    <a:p>
                      <a:pPr algn="ctr"/>
                      <a:endParaRPr lang="en-US" dirty="0">
                        <a:latin typeface="Gill Sans"/>
                        <a:cs typeface="Gill Sans"/>
                      </a:endParaRPr>
                    </a:p>
                  </a:txBody>
                  <a:tcPr/>
                </a:tc>
                <a:tc>
                  <a:txBody>
                    <a:bodyPr/>
                    <a:lstStyle/>
                    <a:p>
                      <a:pPr algn="ctr"/>
                      <a:endParaRPr lang="en-US" dirty="0">
                        <a:latin typeface="Lato" charset="0"/>
                        <a:ea typeface="Lato" charset="0"/>
                        <a:cs typeface="Lato" charset="0"/>
                      </a:endParaRPr>
                    </a:p>
                  </a:txBody>
                  <a:tcPr/>
                </a:tc>
                <a:tc>
                  <a:txBody>
                    <a:bodyPr/>
                    <a:lstStyle/>
                    <a:p>
                      <a:pPr algn="ctr"/>
                      <a:r>
                        <a:rPr lang="en-US" dirty="0" smtClean="0">
                          <a:latin typeface="Lato" charset="0"/>
                          <a:ea typeface="Lato" charset="0"/>
                          <a:cs typeface="Lato" charset="0"/>
                        </a:rPr>
                        <a:t>100</a:t>
                      </a:r>
                      <a:endParaRPr lang="en-US" dirty="0">
                        <a:latin typeface="Lato" charset="0"/>
                        <a:ea typeface="Lato" charset="0"/>
                        <a:cs typeface="Lato" charset="0"/>
                      </a:endParaRPr>
                    </a:p>
                  </a:txBody>
                  <a:tcPr/>
                </a:tc>
              </a:tr>
            </a:tbl>
          </a:graphicData>
        </a:graphic>
      </p:graphicFrame>
      <p:sp>
        <p:nvSpPr>
          <p:cNvPr id="2" name="Title 1"/>
          <p:cNvSpPr>
            <a:spLocks noGrp="1"/>
          </p:cNvSpPr>
          <p:nvPr>
            <p:ph type="title"/>
          </p:nvPr>
        </p:nvSpPr>
        <p:spPr/>
        <p:txBody>
          <a:bodyPr/>
          <a:lstStyle/>
          <a:p>
            <a:r>
              <a:rPr lang="en-US" dirty="0" smtClean="0"/>
              <a:t>What is the sample space?</a:t>
            </a:r>
            <a:endParaRPr lang="en-US" dirty="0"/>
          </a:p>
        </p:txBody>
      </p:sp>
      <p:pic>
        <p:nvPicPr>
          <p:cNvPr id="7" name="Picture 6"/>
          <p:cNvPicPr>
            <a:picLocks noChangeAspect="1"/>
          </p:cNvPicPr>
          <p:nvPr/>
        </p:nvPicPr>
        <p:blipFill>
          <a:blip r:embed="rId2"/>
          <a:stretch>
            <a:fillRect/>
          </a:stretch>
        </p:blipFill>
        <p:spPr>
          <a:xfrm>
            <a:off x="4470400" y="3632199"/>
            <a:ext cx="1270000" cy="509171"/>
          </a:xfrm>
          <a:prstGeom prst="rect">
            <a:avLst/>
          </a:prstGeom>
        </p:spPr>
      </p:pic>
      <p:pic>
        <p:nvPicPr>
          <p:cNvPr id="8" name="Picture 7"/>
          <p:cNvPicPr>
            <a:picLocks noChangeAspect="1"/>
          </p:cNvPicPr>
          <p:nvPr/>
        </p:nvPicPr>
        <p:blipFill>
          <a:blip r:embed="rId3"/>
          <a:stretch>
            <a:fillRect/>
          </a:stretch>
        </p:blipFill>
        <p:spPr>
          <a:xfrm>
            <a:off x="4470400" y="2966119"/>
            <a:ext cx="1295400" cy="519354"/>
          </a:xfrm>
          <a:prstGeom prst="rect">
            <a:avLst/>
          </a:prstGeom>
        </p:spPr>
      </p:pic>
      <p:pic>
        <p:nvPicPr>
          <p:cNvPr id="9" name="Picture 8"/>
          <p:cNvPicPr>
            <a:picLocks noChangeAspect="1"/>
          </p:cNvPicPr>
          <p:nvPr/>
        </p:nvPicPr>
        <p:blipFill>
          <a:blip r:embed="rId4"/>
          <a:stretch>
            <a:fillRect/>
          </a:stretch>
        </p:blipFill>
        <p:spPr>
          <a:xfrm>
            <a:off x="4470400" y="4272115"/>
            <a:ext cx="1308100" cy="524446"/>
          </a:xfrm>
          <a:prstGeom prst="rect">
            <a:avLst/>
          </a:prstGeom>
        </p:spPr>
      </p:pic>
      <p:pic>
        <p:nvPicPr>
          <p:cNvPr id="10" name="Picture 9"/>
          <p:cNvPicPr>
            <a:picLocks noChangeAspect="1"/>
          </p:cNvPicPr>
          <p:nvPr/>
        </p:nvPicPr>
        <p:blipFill>
          <a:blip r:embed="rId5"/>
          <a:stretch>
            <a:fillRect/>
          </a:stretch>
        </p:blipFill>
        <p:spPr>
          <a:xfrm>
            <a:off x="4470400" y="4971472"/>
            <a:ext cx="1143000" cy="502227"/>
          </a:xfrm>
          <a:prstGeom prst="rect">
            <a:avLst/>
          </a:prstGeom>
        </p:spPr>
      </p:pic>
      <p:pic>
        <p:nvPicPr>
          <p:cNvPr id="11" name="Picture 10"/>
          <p:cNvPicPr>
            <a:picLocks noChangeAspect="1"/>
          </p:cNvPicPr>
          <p:nvPr/>
        </p:nvPicPr>
        <p:blipFill>
          <a:blip r:embed="rId6"/>
          <a:stretch>
            <a:fillRect/>
          </a:stretch>
        </p:blipFill>
        <p:spPr>
          <a:xfrm>
            <a:off x="4470400" y="2276376"/>
            <a:ext cx="1181100" cy="518968"/>
          </a:xfrm>
          <a:prstGeom prst="rect">
            <a:avLst/>
          </a:prstGeom>
        </p:spPr>
      </p:pic>
      <p:pic>
        <p:nvPicPr>
          <p:cNvPr id="12" name="Picture 11"/>
          <p:cNvPicPr>
            <a:picLocks noChangeAspect="1"/>
          </p:cNvPicPr>
          <p:nvPr/>
        </p:nvPicPr>
        <p:blipFill>
          <a:blip r:embed="rId7"/>
          <a:stretch>
            <a:fillRect/>
          </a:stretch>
        </p:blipFill>
        <p:spPr>
          <a:xfrm>
            <a:off x="8686800" y="4864100"/>
            <a:ext cx="2006600" cy="2006600"/>
          </a:xfrm>
          <a:prstGeom prst="rect">
            <a:avLst/>
          </a:prstGeom>
        </p:spPr>
      </p:pic>
      <p:pic>
        <p:nvPicPr>
          <p:cNvPr id="3" name="Picture 2"/>
          <p:cNvPicPr>
            <a:picLocks noChangeAspect="1"/>
          </p:cNvPicPr>
          <p:nvPr/>
        </p:nvPicPr>
        <p:blipFill>
          <a:blip r:embed="rId8"/>
          <a:stretch>
            <a:fillRect/>
          </a:stretch>
        </p:blipFill>
        <p:spPr>
          <a:xfrm>
            <a:off x="4470400" y="5604542"/>
            <a:ext cx="1041400" cy="616339"/>
          </a:xfrm>
          <a:prstGeom prst="rect">
            <a:avLst/>
          </a:prstGeom>
        </p:spPr>
      </p:pic>
    </p:spTree>
    <p:extLst>
      <p:ext uri="{BB962C8B-B14F-4D97-AF65-F5344CB8AC3E}">
        <p14:creationId xmlns:p14="http://schemas.microsoft.com/office/powerpoint/2010/main" val="15211021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Hypergeometric</a:t>
            </a:r>
            <a:r>
              <a:rPr lang="en-US" dirty="0" smtClean="0"/>
              <a:t> distribution (discrete)</a:t>
            </a:r>
            <a:endParaRPr lang="en-US" dirty="0"/>
          </a:p>
        </p:txBody>
      </p:sp>
      <p:sp>
        <p:nvSpPr>
          <p:cNvPr id="3" name="Content Placeholder 2"/>
          <p:cNvSpPr>
            <a:spLocks noGrp="1"/>
          </p:cNvSpPr>
          <p:nvPr>
            <p:ph idx="1"/>
          </p:nvPr>
        </p:nvSpPr>
        <p:spPr/>
        <p:txBody>
          <a:bodyPr>
            <a:normAutofit/>
          </a:bodyPr>
          <a:lstStyle/>
          <a:p>
            <a:pPr marL="0" indent="0">
              <a:buNone/>
            </a:pPr>
            <a:r>
              <a:rPr lang="en-US" sz="2000" b="1" dirty="0"/>
              <a:t>Arguments</a:t>
            </a:r>
          </a:p>
          <a:p>
            <a:r>
              <a:rPr lang="en-US" sz="2000" dirty="0"/>
              <a:t>x, q	vector of quantiles representing the number of white balls drawn </a:t>
            </a:r>
            <a:r>
              <a:rPr lang="en-US" sz="2000" i="1" dirty="0"/>
              <a:t>without replacement </a:t>
            </a:r>
            <a:r>
              <a:rPr lang="en-US" sz="2000" dirty="0"/>
              <a:t>from an urn which contains both black and white balls</a:t>
            </a:r>
            <a:r>
              <a:rPr lang="en-US" sz="2000" dirty="0"/>
              <a:t>.</a:t>
            </a:r>
            <a:endParaRPr lang="en-US" sz="2000" dirty="0"/>
          </a:p>
          <a:p>
            <a:r>
              <a:rPr lang="en-US" sz="2000" dirty="0"/>
              <a:t>m	the number of white balls in the urn</a:t>
            </a:r>
            <a:r>
              <a:rPr lang="en-US" sz="2000" dirty="0"/>
              <a:t>. </a:t>
            </a:r>
            <a:r>
              <a:rPr lang="en-US" sz="2000" dirty="0">
                <a:solidFill>
                  <a:schemeClr val="accent1"/>
                </a:solidFill>
              </a:rPr>
              <a:t>[cups with milk </a:t>
            </a:r>
            <a:r>
              <a:rPr lang="en-US" sz="2000" dirty="0">
                <a:solidFill>
                  <a:schemeClr val="accent1"/>
                </a:solidFill>
                <a:sym typeface="Wingdings"/>
              </a:rPr>
              <a:t> tea]</a:t>
            </a:r>
            <a:r>
              <a:rPr lang="en-US" sz="2000" dirty="0"/>
              <a:t>	</a:t>
            </a:r>
          </a:p>
          <a:p>
            <a:r>
              <a:rPr lang="en-US" sz="2000" dirty="0"/>
              <a:t>n	the number of black balls in the urn</a:t>
            </a:r>
            <a:r>
              <a:rPr lang="en-US" sz="2000" dirty="0"/>
              <a:t>. </a:t>
            </a:r>
            <a:r>
              <a:rPr lang="en-US" sz="2000" dirty="0">
                <a:solidFill>
                  <a:schemeClr val="accent1"/>
                </a:solidFill>
              </a:rPr>
              <a:t>[cups with </a:t>
            </a:r>
            <a:r>
              <a:rPr lang="en-US" sz="2000" dirty="0">
                <a:solidFill>
                  <a:schemeClr val="accent1"/>
                </a:solidFill>
              </a:rPr>
              <a:t>tea </a:t>
            </a:r>
            <a:r>
              <a:rPr lang="en-US" sz="2000" dirty="0">
                <a:solidFill>
                  <a:schemeClr val="accent1"/>
                </a:solidFill>
                <a:sym typeface="Wingdings"/>
              </a:rPr>
              <a:t> </a:t>
            </a:r>
            <a:r>
              <a:rPr lang="en-US" sz="2000" dirty="0">
                <a:solidFill>
                  <a:schemeClr val="accent1"/>
                </a:solidFill>
                <a:sym typeface="Wingdings"/>
              </a:rPr>
              <a:t>milk]</a:t>
            </a:r>
            <a:endParaRPr lang="en-US" sz="2000" dirty="0">
              <a:solidFill>
                <a:schemeClr val="accent1"/>
              </a:solidFill>
            </a:endParaRPr>
          </a:p>
          <a:p>
            <a:r>
              <a:rPr lang="en-US" sz="2000" dirty="0"/>
              <a:t>k	the number of balls drawn from the urn</a:t>
            </a:r>
            <a:r>
              <a:rPr lang="en-US" sz="2000" dirty="0"/>
              <a:t>. </a:t>
            </a:r>
            <a:r>
              <a:rPr lang="en-US" sz="2000" dirty="0">
                <a:solidFill>
                  <a:schemeClr val="accent1"/>
                </a:solidFill>
              </a:rPr>
              <a:t>[number of “draws”]</a:t>
            </a:r>
            <a:r>
              <a:rPr lang="en-US" sz="2000" dirty="0"/>
              <a:t>	</a:t>
            </a:r>
          </a:p>
          <a:p>
            <a:r>
              <a:rPr lang="en-US" sz="2000" dirty="0"/>
              <a:t>p	probability, it must be between 0 and 1.	</a:t>
            </a:r>
          </a:p>
          <a:p>
            <a:r>
              <a:rPr lang="en-US" sz="2000" dirty="0" err="1"/>
              <a:t>nn</a:t>
            </a:r>
            <a:r>
              <a:rPr lang="en-US" sz="2000" dirty="0"/>
              <a:t>	number of observations. If length(</a:t>
            </a:r>
            <a:r>
              <a:rPr lang="en-US" sz="2000" dirty="0" err="1"/>
              <a:t>nn</a:t>
            </a:r>
            <a:r>
              <a:rPr lang="en-US" sz="2000" dirty="0"/>
              <a:t>) &gt; 1, the </a:t>
            </a:r>
            <a:r>
              <a:rPr lang="en-US" sz="2000" dirty="0"/>
              <a:t>length</a:t>
            </a:r>
          </a:p>
          <a:p>
            <a:pPr marL="0" indent="0">
              <a:buNone/>
            </a:pPr>
            <a:r>
              <a:rPr lang="en-US" sz="2000" dirty="0"/>
              <a:t> </a:t>
            </a:r>
            <a:r>
              <a:rPr lang="en-US" sz="2000" dirty="0"/>
              <a:t>is taken to be the number required.	</a:t>
            </a:r>
          </a:p>
        </p:txBody>
      </p:sp>
      <p:pic>
        <p:nvPicPr>
          <p:cNvPr id="7" name="Picture 6"/>
          <p:cNvPicPr>
            <a:picLocks noChangeAspect="1"/>
          </p:cNvPicPr>
          <p:nvPr/>
        </p:nvPicPr>
        <p:blipFill>
          <a:blip r:embed="rId2"/>
          <a:stretch>
            <a:fillRect/>
          </a:stretch>
        </p:blipFill>
        <p:spPr>
          <a:xfrm>
            <a:off x="8686800" y="4864100"/>
            <a:ext cx="2006600" cy="2006600"/>
          </a:xfrm>
          <a:prstGeom prst="rect">
            <a:avLst/>
          </a:prstGeom>
        </p:spPr>
      </p:pic>
    </p:spTree>
    <p:extLst>
      <p:ext uri="{BB962C8B-B14F-4D97-AF65-F5344CB8AC3E}">
        <p14:creationId xmlns:p14="http://schemas.microsoft.com/office/powerpoint/2010/main" val="36947505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lady tasting tea</a:t>
            </a:r>
            <a:endParaRPr lang="en-US" dirty="0"/>
          </a:p>
        </p:txBody>
      </p:sp>
      <p:sp>
        <p:nvSpPr>
          <p:cNvPr id="3" name="Content Placeholder 2"/>
          <p:cNvSpPr>
            <a:spLocks noGrp="1"/>
          </p:cNvSpPr>
          <p:nvPr>
            <p:ph idx="1"/>
          </p:nvPr>
        </p:nvSpPr>
        <p:spPr/>
        <p:txBody>
          <a:bodyPr/>
          <a:lstStyle/>
          <a:p>
            <a:r>
              <a:rPr lang="en-US" dirty="0" smtClean="0"/>
              <a:t>As the story goes, the lady identified all 4 cups correctly. What were the chances (exactly!)?</a:t>
            </a:r>
            <a:endParaRPr lang="en-US" dirty="0"/>
          </a:p>
          <a:p>
            <a:pPr marL="0" indent="0">
              <a:buNone/>
            </a:pPr>
            <a:r>
              <a:rPr lang="en-US" sz="2000" b="1" dirty="0">
                <a:solidFill>
                  <a:schemeClr val="accent3">
                    <a:lumMod val="75000"/>
                  </a:schemeClr>
                </a:solidFill>
                <a:latin typeface="Courier New"/>
                <a:cs typeface="Courier New"/>
              </a:rPr>
              <a:t>&gt; </a:t>
            </a:r>
            <a:r>
              <a:rPr lang="en-US" sz="2000" b="1" dirty="0" err="1">
                <a:solidFill>
                  <a:schemeClr val="accent3">
                    <a:lumMod val="75000"/>
                  </a:schemeClr>
                </a:solidFill>
                <a:latin typeface="Courier New"/>
                <a:cs typeface="Courier New"/>
              </a:rPr>
              <a:t>dhyper</a:t>
            </a:r>
            <a:r>
              <a:rPr lang="en-US" sz="2000" b="1" dirty="0">
                <a:solidFill>
                  <a:schemeClr val="accent3">
                    <a:lumMod val="75000"/>
                  </a:schemeClr>
                </a:solidFill>
                <a:latin typeface="Courier New"/>
                <a:cs typeface="Courier New"/>
              </a:rPr>
              <a:t>(4, 4, 4, 4</a:t>
            </a:r>
            <a:r>
              <a:rPr lang="en-US" sz="2000" b="1" dirty="0">
                <a:solidFill>
                  <a:schemeClr val="accent3">
                    <a:lumMod val="75000"/>
                  </a:schemeClr>
                </a:solidFill>
                <a:latin typeface="Courier New"/>
                <a:cs typeface="Courier New"/>
              </a:rPr>
              <a:t>) #</a:t>
            </a:r>
            <a:r>
              <a:rPr lang="en-US" sz="2000" b="1" dirty="0">
                <a:solidFill>
                  <a:schemeClr val="accent3">
                    <a:lumMod val="75000"/>
                  </a:schemeClr>
                </a:solidFill>
                <a:latin typeface="Courier New" charset="0"/>
                <a:ea typeface="Courier New" charset="0"/>
                <a:cs typeface="Courier New" charset="0"/>
              </a:rPr>
              <a:t> </a:t>
            </a:r>
            <a:r>
              <a:rPr lang="en-US" sz="2000" dirty="0" err="1">
                <a:latin typeface="Courier New" charset="0"/>
                <a:ea typeface="Courier New" charset="0"/>
                <a:cs typeface="Courier New" charset="0"/>
              </a:rPr>
              <a:t>dhyper</a:t>
            </a:r>
            <a:r>
              <a:rPr lang="en-US" sz="2000" dirty="0">
                <a:latin typeface="Courier New" charset="0"/>
                <a:ea typeface="Courier New" charset="0"/>
                <a:cs typeface="Courier New" charset="0"/>
              </a:rPr>
              <a:t>(x, m, n, </a:t>
            </a:r>
            <a:r>
              <a:rPr lang="en-US" sz="2000" dirty="0">
                <a:latin typeface="Courier New" charset="0"/>
                <a:ea typeface="Courier New" charset="0"/>
                <a:cs typeface="Courier New" charset="0"/>
              </a:rPr>
              <a:t>k)</a:t>
            </a:r>
            <a:endParaRPr lang="en-US" sz="2000" b="1" dirty="0">
              <a:solidFill>
                <a:schemeClr val="accent3">
                  <a:lumMod val="75000"/>
                </a:schemeClr>
              </a:solidFill>
              <a:latin typeface="Courier New" charset="0"/>
              <a:ea typeface="Courier New" charset="0"/>
              <a:cs typeface="Courier New" charset="0"/>
            </a:endParaRPr>
          </a:p>
          <a:p>
            <a:pPr marL="0" indent="0">
              <a:buNone/>
            </a:pPr>
            <a:r>
              <a:rPr lang="en-US" sz="2000" b="1" dirty="0">
                <a:latin typeface="Courier New"/>
                <a:cs typeface="Courier New"/>
              </a:rPr>
              <a:t>[1] 0.01428571</a:t>
            </a:r>
          </a:p>
          <a:p>
            <a:pPr marL="0" indent="0">
              <a:buNone/>
            </a:pPr>
            <a:r>
              <a:rPr lang="en-US" sz="2000" b="1" dirty="0">
                <a:solidFill>
                  <a:schemeClr val="accent1"/>
                </a:solidFill>
                <a:latin typeface="Courier New"/>
                <a:cs typeface="Courier New"/>
              </a:rPr>
              <a:t>&gt; </a:t>
            </a:r>
            <a:r>
              <a:rPr lang="en-US" sz="2000" b="1" dirty="0">
                <a:solidFill>
                  <a:schemeClr val="accent1"/>
                </a:solidFill>
                <a:latin typeface="Courier New"/>
                <a:cs typeface="Courier New"/>
              </a:rPr>
              <a:t>1 - </a:t>
            </a:r>
            <a:r>
              <a:rPr lang="en-US" sz="2000" b="1" dirty="0" err="1">
                <a:solidFill>
                  <a:schemeClr val="accent1"/>
                </a:solidFill>
                <a:latin typeface="Courier New"/>
                <a:cs typeface="Courier New"/>
              </a:rPr>
              <a:t>phyper</a:t>
            </a:r>
            <a:r>
              <a:rPr lang="en-US" sz="2000" b="1" dirty="0">
                <a:solidFill>
                  <a:schemeClr val="accent1"/>
                </a:solidFill>
                <a:latin typeface="Courier New"/>
                <a:cs typeface="Courier New"/>
              </a:rPr>
              <a:t>(3, 4, 4, 4</a:t>
            </a:r>
            <a:r>
              <a:rPr lang="en-US" sz="2000" b="1" dirty="0">
                <a:solidFill>
                  <a:schemeClr val="accent1"/>
                </a:solidFill>
                <a:latin typeface="Courier New"/>
                <a:cs typeface="Courier New"/>
              </a:rPr>
              <a:t>) # </a:t>
            </a:r>
            <a:r>
              <a:rPr lang="en-US" sz="2000" dirty="0" err="1">
                <a:latin typeface="Courier New" charset="0"/>
                <a:ea typeface="Courier New" charset="0"/>
                <a:cs typeface="Courier New" charset="0"/>
              </a:rPr>
              <a:t>phyper</a:t>
            </a:r>
            <a:r>
              <a:rPr lang="en-US" sz="2000" dirty="0">
                <a:latin typeface="Courier New" charset="0"/>
                <a:ea typeface="Courier New" charset="0"/>
                <a:cs typeface="Courier New" charset="0"/>
              </a:rPr>
              <a:t>(q, m, n, </a:t>
            </a:r>
            <a:r>
              <a:rPr lang="en-US" sz="2000" dirty="0">
                <a:latin typeface="Courier New" charset="0"/>
                <a:ea typeface="Courier New" charset="0"/>
                <a:cs typeface="Courier New" charset="0"/>
              </a:rPr>
              <a:t>k)</a:t>
            </a:r>
            <a:endParaRPr lang="en-US" sz="2000" b="1" dirty="0">
              <a:solidFill>
                <a:schemeClr val="accent1"/>
              </a:solidFill>
              <a:latin typeface="Courier New" charset="0"/>
              <a:ea typeface="Courier New" charset="0"/>
              <a:cs typeface="Courier New" charset="0"/>
            </a:endParaRPr>
          </a:p>
          <a:p>
            <a:pPr marL="0" indent="0">
              <a:buNone/>
            </a:pPr>
            <a:r>
              <a:rPr lang="en-US" sz="2000" b="1" dirty="0">
                <a:latin typeface="Courier New"/>
                <a:cs typeface="Courier New"/>
              </a:rPr>
              <a:t>[1] 0.01428571</a:t>
            </a:r>
          </a:p>
        </p:txBody>
      </p:sp>
      <p:pic>
        <p:nvPicPr>
          <p:cNvPr id="4" name="Picture 3"/>
          <p:cNvPicPr>
            <a:picLocks noChangeAspect="1"/>
          </p:cNvPicPr>
          <p:nvPr/>
        </p:nvPicPr>
        <p:blipFill>
          <a:blip r:embed="rId2"/>
          <a:stretch>
            <a:fillRect/>
          </a:stretch>
        </p:blipFill>
        <p:spPr>
          <a:xfrm>
            <a:off x="8686800" y="4864100"/>
            <a:ext cx="2006600" cy="2006600"/>
          </a:xfrm>
          <a:prstGeom prst="rect">
            <a:avLst/>
          </a:prstGeom>
        </p:spPr>
      </p:pic>
      <p:sp>
        <p:nvSpPr>
          <p:cNvPr id="6" name="Rectangle 5"/>
          <p:cNvSpPr/>
          <p:nvPr/>
        </p:nvSpPr>
        <p:spPr>
          <a:xfrm>
            <a:off x="3314700" y="2387600"/>
            <a:ext cx="1765300" cy="368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62400" y="3162300"/>
            <a:ext cx="1765300" cy="368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7199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yper_pmf_8_cups-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1" y="3442305"/>
            <a:ext cx="4936067" cy="3525762"/>
          </a:xfrm>
          <a:prstGeom prst="rect">
            <a:avLst/>
          </a:prstGeom>
        </p:spPr>
      </p:pic>
      <p:sp>
        <p:nvSpPr>
          <p:cNvPr id="2" name="Title 1"/>
          <p:cNvSpPr>
            <a:spLocks noGrp="1"/>
          </p:cNvSpPr>
          <p:nvPr>
            <p:ph type="title"/>
          </p:nvPr>
        </p:nvSpPr>
        <p:spPr/>
        <p:txBody>
          <a:bodyPr/>
          <a:lstStyle/>
          <a:p>
            <a:r>
              <a:rPr lang="en-US" dirty="0" smtClean="0"/>
              <a:t>The lady tasting tea</a:t>
            </a:r>
            <a:endParaRPr lang="en-US" dirty="0"/>
          </a:p>
        </p:txBody>
      </p:sp>
      <p:sp>
        <p:nvSpPr>
          <p:cNvPr id="3" name="Content Placeholder 2"/>
          <p:cNvSpPr>
            <a:spLocks noGrp="1"/>
          </p:cNvSpPr>
          <p:nvPr>
            <p:ph idx="1"/>
          </p:nvPr>
        </p:nvSpPr>
        <p:spPr/>
        <p:txBody>
          <a:bodyPr/>
          <a:lstStyle/>
          <a:p>
            <a:r>
              <a:rPr lang="en-US" dirty="0" smtClean="0"/>
              <a:t>As the story goes, the lady identified all 4 cups correctly. What were the chances (exactly!)?</a:t>
            </a:r>
            <a:endParaRPr lang="en-US" dirty="0"/>
          </a:p>
          <a:p>
            <a:pPr marL="0" indent="0">
              <a:buNone/>
            </a:pPr>
            <a:r>
              <a:rPr lang="en-US" sz="2000" b="1" dirty="0">
                <a:solidFill>
                  <a:schemeClr val="accent3">
                    <a:lumMod val="75000"/>
                  </a:schemeClr>
                </a:solidFill>
                <a:latin typeface="Courier New"/>
                <a:cs typeface="Courier New"/>
              </a:rPr>
              <a:t>&gt; </a:t>
            </a:r>
            <a:r>
              <a:rPr lang="en-US" sz="2000" b="1" dirty="0" err="1">
                <a:solidFill>
                  <a:schemeClr val="accent3">
                    <a:lumMod val="75000"/>
                  </a:schemeClr>
                </a:solidFill>
                <a:latin typeface="Courier New"/>
                <a:cs typeface="Courier New"/>
              </a:rPr>
              <a:t>dhyper</a:t>
            </a:r>
            <a:r>
              <a:rPr lang="en-US" sz="2000" b="1" dirty="0">
                <a:solidFill>
                  <a:schemeClr val="accent3">
                    <a:lumMod val="75000"/>
                  </a:schemeClr>
                </a:solidFill>
                <a:latin typeface="Courier New"/>
                <a:cs typeface="Courier New"/>
              </a:rPr>
              <a:t>(4, 4, 4, 4)</a:t>
            </a:r>
          </a:p>
          <a:p>
            <a:pPr marL="0" indent="0">
              <a:buNone/>
            </a:pPr>
            <a:r>
              <a:rPr lang="en-US" sz="2000" b="1" dirty="0">
                <a:latin typeface="Courier New"/>
                <a:cs typeface="Courier New"/>
              </a:rPr>
              <a:t>[1] 0.01428571</a:t>
            </a:r>
          </a:p>
          <a:p>
            <a:pPr marL="0" indent="0">
              <a:buNone/>
            </a:pPr>
            <a:r>
              <a:rPr lang="en-US" sz="2000" b="1" dirty="0">
                <a:solidFill>
                  <a:schemeClr val="accent1"/>
                </a:solidFill>
                <a:latin typeface="Courier New"/>
                <a:cs typeface="Courier New"/>
              </a:rPr>
              <a:t>&gt; </a:t>
            </a:r>
            <a:r>
              <a:rPr lang="en-US" sz="2000" b="1" dirty="0">
                <a:solidFill>
                  <a:schemeClr val="accent1"/>
                </a:solidFill>
                <a:latin typeface="Courier New"/>
                <a:cs typeface="Courier New"/>
              </a:rPr>
              <a:t>1 - </a:t>
            </a:r>
            <a:r>
              <a:rPr lang="en-US" sz="2000" b="1" dirty="0" err="1">
                <a:solidFill>
                  <a:schemeClr val="accent1"/>
                </a:solidFill>
                <a:latin typeface="Courier New"/>
                <a:cs typeface="Courier New"/>
              </a:rPr>
              <a:t>phyper</a:t>
            </a:r>
            <a:r>
              <a:rPr lang="en-US" sz="2000" b="1" dirty="0">
                <a:solidFill>
                  <a:schemeClr val="accent1"/>
                </a:solidFill>
                <a:latin typeface="Courier New"/>
                <a:cs typeface="Courier New"/>
              </a:rPr>
              <a:t>(3, 4, 4, 4)</a:t>
            </a:r>
          </a:p>
          <a:p>
            <a:pPr marL="0" indent="0">
              <a:buNone/>
            </a:pPr>
            <a:r>
              <a:rPr lang="en-US" sz="2000" b="1" dirty="0">
                <a:latin typeface="Courier New"/>
                <a:cs typeface="Courier New"/>
              </a:rPr>
              <a:t>[1] 0.01428571</a:t>
            </a:r>
          </a:p>
        </p:txBody>
      </p:sp>
      <p:pic>
        <p:nvPicPr>
          <p:cNvPr id="4" name="Picture 3"/>
          <p:cNvPicPr>
            <a:picLocks noChangeAspect="1"/>
          </p:cNvPicPr>
          <p:nvPr/>
        </p:nvPicPr>
        <p:blipFill>
          <a:blip r:embed="rId3"/>
          <a:stretch>
            <a:fillRect/>
          </a:stretch>
        </p:blipFill>
        <p:spPr>
          <a:xfrm>
            <a:off x="8686800" y="4864100"/>
            <a:ext cx="2006600" cy="2006600"/>
          </a:xfrm>
          <a:prstGeom prst="rect">
            <a:avLst/>
          </a:prstGeom>
        </p:spPr>
      </p:pic>
    </p:spTree>
    <p:extLst>
      <p:ext uri="{BB962C8B-B14F-4D97-AF65-F5344CB8AC3E}">
        <p14:creationId xmlns:p14="http://schemas.microsoft.com/office/powerpoint/2010/main" val="29057797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86800" y="4864100"/>
            <a:ext cx="2006600" cy="2006600"/>
          </a:xfrm>
          <a:prstGeom prst="rect">
            <a:avLst/>
          </a:prstGeom>
        </p:spPr>
      </p:pic>
      <p:sp>
        <p:nvSpPr>
          <p:cNvPr id="2" name="Title 1"/>
          <p:cNvSpPr>
            <a:spLocks noGrp="1"/>
          </p:cNvSpPr>
          <p:nvPr>
            <p:ph type="title"/>
          </p:nvPr>
        </p:nvSpPr>
        <p:spPr/>
        <p:txBody>
          <a:bodyPr/>
          <a:lstStyle/>
          <a:p>
            <a:r>
              <a:rPr lang="en-US" dirty="0" smtClean="0"/>
              <a:t>The lady tasting tea</a:t>
            </a:r>
            <a:endParaRPr lang="en-US" dirty="0"/>
          </a:p>
        </p:txBody>
      </p:sp>
      <p:sp>
        <p:nvSpPr>
          <p:cNvPr id="3" name="Content Placeholder 2"/>
          <p:cNvSpPr>
            <a:spLocks noGrp="1"/>
          </p:cNvSpPr>
          <p:nvPr>
            <p:ph idx="1"/>
          </p:nvPr>
        </p:nvSpPr>
        <p:spPr/>
        <p:txBody>
          <a:bodyPr>
            <a:normAutofit/>
          </a:bodyPr>
          <a:lstStyle/>
          <a:p>
            <a:r>
              <a:rPr lang="en-US" dirty="0" smtClean="0"/>
              <a:t>The expected value of a </a:t>
            </a:r>
            <a:r>
              <a:rPr lang="en-US" dirty="0" err="1" smtClean="0"/>
              <a:t>hypergeometric</a:t>
            </a:r>
            <a:r>
              <a:rPr lang="en-US" dirty="0" smtClean="0"/>
              <a:t> variable is known to be:</a:t>
            </a:r>
          </a:p>
          <a:p>
            <a:pPr marL="0" indent="0">
              <a:buNone/>
            </a:pPr>
            <a:r>
              <a:rPr lang="en-US" sz="2000" b="1" dirty="0">
                <a:solidFill>
                  <a:schemeClr val="accent1"/>
                </a:solidFill>
                <a:latin typeface="Courier New"/>
                <a:cs typeface="Courier New"/>
              </a:rPr>
              <a:t>k &lt;- 4 # number of cups picked</a:t>
            </a:r>
          </a:p>
          <a:p>
            <a:pPr marL="0" indent="0">
              <a:buNone/>
            </a:pPr>
            <a:r>
              <a:rPr lang="en-US" sz="2000" b="1" dirty="0">
                <a:solidFill>
                  <a:schemeClr val="accent1"/>
                </a:solidFill>
                <a:latin typeface="Courier New"/>
                <a:cs typeface="Courier New"/>
              </a:rPr>
              <a:t>m &lt;- 4 # number of </a:t>
            </a:r>
            <a:r>
              <a:rPr lang="en-US" sz="2000" b="1" dirty="0">
                <a:solidFill>
                  <a:schemeClr val="accent1"/>
                </a:solidFill>
                <a:latin typeface="Courier New"/>
                <a:cs typeface="Courier New"/>
              </a:rPr>
              <a:t>true “hits”</a:t>
            </a:r>
            <a:endParaRPr lang="en-US" sz="2000" b="1" dirty="0">
              <a:solidFill>
                <a:schemeClr val="accent1"/>
              </a:solidFill>
              <a:latin typeface="Courier New"/>
              <a:cs typeface="Courier New"/>
            </a:endParaRPr>
          </a:p>
          <a:p>
            <a:pPr marL="0" indent="0">
              <a:buNone/>
            </a:pPr>
            <a:r>
              <a:rPr lang="en-US" sz="2000" b="1" dirty="0">
                <a:solidFill>
                  <a:schemeClr val="accent1"/>
                </a:solidFill>
                <a:latin typeface="Courier New"/>
                <a:cs typeface="Courier New"/>
              </a:rPr>
              <a:t>N &lt;- 8 # total number of cups</a:t>
            </a:r>
          </a:p>
          <a:p>
            <a:pPr marL="0" indent="0">
              <a:buNone/>
            </a:pPr>
            <a:r>
              <a:rPr lang="en-US" sz="2000" b="1" dirty="0">
                <a:solidFill>
                  <a:schemeClr val="accent1"/>
                </a:solidFill>
                <a:latin typeface="Courier New"/>
                <a:cs typeface="Courier New"/>
              </a:rPr>
              <a:t>k * (m/N) # population mean </a:t>
            </a:r>
            <a:endParaRPr lang="en-US" sz="2000" b="1" dirty="0">
              <a:solidFill>
                <a:schemeClr val="accent1"/>
              </a:solidFill>
              <a:latin typeface="Courier New"/>
              <a:cs typeface="Courier New"/>
            </a:endParaRPr>
          </a:p>
          <a:p>
            <a:pPr marL="0" indent="0">
              <a:buNone/>
            </a:pPr>
            <a:r>
              <a:rPr lang="en-US" sz="2000" b="1" dirty="0">
                <a:latin typeface="Courier New"/>
                <a:cs typeface="Courier New"/>
              </a:rPr>
              <a:t>[1] 2</a:t>
            </a:r>
            <a:endParaRPr lang="en-US" sz="2000" b="1" dirty="0">
              <a:latin typeface="Courier New"/>
              <a:cs typeface="Courier New"/>
            </a:endParaRPr>
          </a:p>
          <a:p>
            <a:endParaRPr lang="en-US" dirty="0" smtClean="0"/>
          </a:p>
          <a:p>
            <a:r>
              <a:rPr lang="en-US" dirty="0"/>
              <a:t>W</a:t>
            </a:r>
            <a:r>
              <a:rPr lang="en-US" dirty="0" smtClean="0"/>
              <a:t>hat if we wanted to know whether Muriel was </a:t>
            </a:r>
            <a:r>
              <a:rPr lang="en-US" i="1" dirty="0" smtClean="0"/>
              <a:t>better</a:t>
            </a:r>
            <a:r>
              <a:rPr lang="en-US" dirty="0" smtClean="0"/>
              <a:t> than “average”, with 𝝰 = .05?</a:t>
            </a:r>
          </a:p>
          <a:p>
            <a:endParaRPr lang="en-US" dirty="0"/>
          </a:p>
        </p:txBody>
      </p:sp>
    </p:spTree>
    <p:extLst>
      <p:ext uri="{BB962C8B-B14F-4D97-AF65-F5344CB8AC3E}">
        <p14:creationId xmlns:p14="http://schemas.microsoft.com/office/powerpoint/2010/main" val="40642329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hypothesis testing</a:t>
            </a:r>
            <a:endParaRPr lang="en-US" dirty="0"/>
          </a:p>
        </p:txBody>
      </p:sp>
      <p:sp>
        <p:nvSpPr>
          <p:cNvPr id="3" name="Content Placeholder 2"/>
          <p:cNvSpPr>
            <a:spLocks noGrp="1"/>
          </p:cNvSpPr>
          <p:nvPr>
            <p:ph idx="1"/>
          </p:nvPr>
        </p:nvSpPr>
        <p:spPr/>
        <p:txBody>
          <a:bodyPr/>
          <a:lstStyle/>
          <a:p>
            <a:r>
              <a:rPr lang="en-US" dirty="0" smtClean="0"/>
              <a:t>Partition the </a:t>
            </a:r>
            <a:r>
              <a:rPr lang="en-US" i="1" dirty="0" smtClean="0"/>
              <a:t>parameter</a:t>
            </a:r>
            <a:r>
              <a:rPr lang="en-US" dirty="0" smtClean="0"/>
              <a:t> sample space into two regions</a:t>
            </a:r>
          </a:p>
          <a:p>
            <a:r>
              <a:rPr lang="en-US" dirty="0" smtClean="0"/>
              <a:t>One region is defined by the </a:t>
            </a:r>
            <a:r>
              <a:rPr lang="en-US" b="1" dirty="0" smtClean="0">
                <a:solidFill>
                  <a:schemeClr val="accent1"/>
                </a:solidFill>
                <a:latin typeface="Lobster Two"/>
                <a:cs typeface="Lobster Two"/>
              </a:rPr>
              <a:t>null hypothesis</a:t>
            </a:r>
            <a:r>
              <a:rPr lang="en-US" dirty="0" smtClean="0"/>
              <a:t>: H</a:t>
            </a:r>
            <a:r>
              <a:rPr lang="en-US" baseline="-25000" dirty="0" smtClean="0"/>
              <a:t>0</a:t>
            </a:r>
          </a:p>
          <a:p>
            <a:pPr lvl="1"/>
            <a:r>
              <a:rPr lang="en-US" dirty="0" smtClean="0"/>
              <a:t>Usually what you wish to see evidence against</a:t>
            </a:r>
          </a:p>
          <a:p>
            <a:pPr lvl="1"/>
            <a:r>
              <a:rPr lang="en-US" dirty="0" smtClean="0"/>
              <a:t>If the parameter estimate based on my sample is </a:t>
            </a:r>
            <a:r>
              <a:rPr lang="en-US" b="1" dirty="0" smtClean="0">
                <a:solidFill>
                  <a:schemeClr val="accent1"/>
                </a:solidFill>
                <a:latin typeface="Lobster Two"/>
                <a:cs typeface="Lobster Two"/>
              </a:rPr>
              <a:t>null/dull</a:t>
            </a:r>
            <a:r>
              <a:rPr lang="en-US" dirty="0" smtClean="0"/>
              <a:t>, then it will fall in this region (given some reasonable amount of random variation)</a:t>
            </a:r>
          </a:p>
          <a:p>
            <a:r>
              <a:rPr lang="en-US" dirty="0" smtClean="0"/>
              <a:t>Other region defined by the </a:t>
            </a:r>
            <a:r>
              <a:rPr lang="en-US" b="1" dirty="0" smtClean="0">
                <a:solidFill>
                  <a:schemeClr val="accent1"/>
                </a:solidFill>
                <a:latin typeface="Lobster Two"/>
                <a:cs typeface="Lobster Two"/>
              </a:rPr>
              <a:t>alternative hypothesis</a:t>
            </a:r>
            <a:r>
              <a:rPr lang="en-US" dirty="0" smtClean="0"/>
              <a:t>: H</a:t>
            </a:r>
            <a:r>
              <a:rPr lang="en-US" baseline="-25000" dirty="0" smtClean="0"/>
              <a:t>1</a:t>
            </a:r>
          </a:p>
          <a:p>
            <a:pPr lvl="1"/>
            <a:r>
              <a:rPr lang="en-US" dirty="0" smtClean="0"/>
              <a:t>Usually what you wish to see evidence in support of</a:t>
            </a:r>
          </a:p>
          <a:p>
            <a:pPr lvl="1"/>
            <a:r>
              <a:rPr lang="en-US" dirty="0" smtClean="0"/>
              <a:t>If the parameter estimate based on my sample is </a:t>
            </a:r>
            <a:r>
              <a:rPr lang="en-US" b="1" dirty="0" smtClean="0">
                <a:solidFill>
                  <a:schemeClr val="accent1"/>
                </a:solidFill>
                <a:latin typeface="Lobster Two"/>
                <a:cs typeface="Lobster Two"/>
              </a:rPr>
              <a:t>interesting</a:t>
            </a:r>
            <a:r>
              <a:rPr lang="en-US" dirty="0" smtClean="0"/>
              <a:t>, then it will fall in this region (and thus, outside of the null/dull region)</a:t>
            </a:r>
          </a:p>
          <a:p>
            <a:r>
              <a:rPr lang="en-US" dirty="0" smtClean="0"/>
              <a:t>This is traditional null hypothesis significant testing (</a:t>
            </a:r>
            <a:r>
              <a:rPr lang="en-US" b="1" dirty="0" smtClean="0">
                <a:solidFill>
                  <a:schemeClr val="accent3">
                    <a:lumMod val="75000"/>
                  </a:schemeClr>
                </a:solidFill>
              </a:rPr>
              <a:t>NHST</a:t>
            </a:r>
            <a:r>
              <a:rPr lang="en-US" dirty="0" smtClean="0"/>
              <a:t>)</a:t>
            </a:r>
          </a:p>
          <a:p>
            <a:pPr lvl="1"/>
            <a:r>
              <a:rPr lang="en-US" dirty="0" smtClean="0"/>
              <a:t>Also called reject-support hypothesis testing</a:t>
            </a:r>
            <a:endParaRPr lang="en-US" dirty="0"/>
          </a:p>
        </p:txBody>
      </p:sp>
    </p:spTree>
    <p:extLst>
      <p:ext uri="{BB962C8B-B14F-4D97-AF65-F5344CB8AC3E}">
        <p14:creationId xmlns:p14="http://schemas.microsoft.com/office/powerpoint/2010/main" val="27758441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What if we wanted to know whether Muriel was </a:t>
            </a:r>
            <a:r>
              <a:rPr lang="en-US" sz="3200" i="1" dirty="0"/>
              <a:t>better</a:t>
            </a:r>
            <a:r>
              <a:rPr lang="en-US" sz="3200" dirty="0"/>
              <a:t> than “average”, with 𝝰 = .05</a:t>
            </a:r>
            <a:r>
              <a:rPr lang="en-US" sz="3200" dirty="0"/>
              <a:t>?</a:t>
            </a:r>
            <a:endParaRPr lang="en-US" sz="3200" dirty="0"/>
          </a:p>
        </p:txBody>
      </p:sp>
      <p:pic>
        <p:nvPicPr>
          <p:cNvPr id="4" name="Picture 3"/>
          <p:cNvPicPr>
            <a:picLocks noChangeAspect="1"/>
          </p:cNvPicPr>
          <p:nvPr/>
        </p:nvPicPr>
        <p:blipFill>
          <a:blip r:embed="rId2"/>
          <a:stretch>
            <a:fillRect/>
          </a:stretch>
        </p:blipFill>
        <p:spPr>
          <a:xfrm>
            <a:off x="8686800" y="4864100"/>
            <a:ext cx="2006600" cy="2006600"/>
          </a:xfrm>
          <a:prstGeom prst="rect">
            <a:avLst/>
          </a:prstGeom>
        </p:spPr>
      </p:pic>
      <p:sp>
        <p:nvSpPr>
          <p:cNvPr id="3" name="Content Placeholder 2"/>
          <p:cNvSpPr>
            <a:spLocks noGrp="1"/>
          </p:cNvSpPr>
          <p:nvPr>
            <p:ph idx="1"/>
          </p:nvPr>
        </p:nvSpPr>
        <p:spPr/>
        <p:txBody>
          <a:bodyPr/>
          <a:lstStyle/>
          <a:p>
            <a:endParaRPr lang="en-US" dirty="0" smtClean="0"/>
          </a:p>
          <a:p>
            <a:r>
              <a:rPr lang="en-US" dirty="0" smtClean="0"/>
              <a:t>What is the null hypothesis?</a:t>
            </a:r>
          </a:p>
          <a:p>
            <a:endParaRPr lang="en-US" dirty="0" smtClean="0"/>
          </a:p>
          <a:p>
            <a:r>
              <a:rPr lang="en-US" dirty="0" smtClean="0"/>
              <a:t>What is the alternative hypothesis?</a:t>
            </a:r>
          </a:p>
          <a:p>
            <a:endParaRPr lang="en-US" dirty="0" smtClean="0"/>
          </a:p>
          <a:p>
            <a:r>
              <a:rPr lang="en-US" dirty="0"/>
              <a:t>What if we ramp up to 100 cups of tea</a:t>
            </a:r>
            <a:r>
              <a:rPr lang="en-US" dirty="0" smtClean="0"/>
              <a:t>?</a:t>
            </a:r>
          </a:p>
          <a:p>
            <a:endParaRPr lang="en-US" dirty="0"/>
          </a:p>
          <a:p>
            <a:r>
              <a:rPr lang="en-US" dirty="0" smtClean="0"/>
              <a:t>What will accept as evidence of better than average?</a:t>
            </a:r>
            <a:endParaRPr lang="en-US" dirty="0"/>
          </a:p>
          <a:p>
            <a:endParaRPr lang="en-US" dirty="0"/>
          </a:p>
        </p:txBody>
      </p:sp>
    </p:spTree>
    <p:extLst>
      <p:ext uri="{BB962C8B-B14F-4D97-AF65-F5344CB8AC3E}">
        <p14:creationId xmlns:p14="http://schemas.microsoft.com/office/powerpoint/2010/main" val="2980580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100_cups_of_tea-1.png"/>
          <p:cNvPicPr>
            <a:picLocks noChangeAspect="1"/>
          </p:cNvPicPr>
          <p:nvPr/>
        </p:nvPicPr>
        <p:blipFill>
          <a:blip r:embed="rId2">
            <a:extLst>
              <a:ext uri="{28A0092B-C50C-407E-A947-70E740481C1C}">
                <a14:useLocalDpi xmlns:a14="http://schemas.microsoft.com/office/drawing/2010/main" val="0"/>
              </a:ext>
            </a:extLst>
          </a:blip>
          <a:srcRect t="8519" b="8519"/>
          <a:stretch>
            <a:fillRect/>
          </a:stretch>
        </p:blipFill>
        <p:spPr>
          <a:xfrm>
            <a:off x="1862667" y="2814070"/>
            <a:ext cx="6824133" cy="4043930"/>
          </a:xfrm>
          <a:prstGeom prst="rect">
            <a:avLst/>
          </a:prstGeom>
        </p:spPr>
      </p:pic>
      <p:sp>
        <p:nvSpPr>
          <p:cNvPr id="2" name="Title 1"/>
          <p:cNvSpPr>
            <a:spLocks noGrp="1"/>
          </p:cNvSpPr>
          <p:nvPr>
            <p:ph type="title"/>
          </p:nvPr>
        </p:nvSpPr>
        <p:spPr/>
        <p:txBody>
          <a:bodyPr>
            <a:normAutofit/>
          </a:bodyPr>
          <a:lstStyle/>
          <a:p>
            <a:r>
              <a:rPr lang="en-US" sz="3200" dirty="0"/>
              <a:t>95% confidence interval for known µ with 100 cups</a:t>
            </a:r>
            <a:endParaRPr lang="en-US" sz="3200" dirty="0"/>
          </a:p>
        </p:txBody>
      </p:sp>
      <p:sp>
        <p:nvSpPr>
          <p:cNvPr id="3" name="Content Placeholder 2"/>
          <p:cNvSpPr>
            <a:spLocks noGrp="1"/>
          </p:cNvSpPr>
          <p:nvPr>
            <p:ph idx="1"/>
          </p:nvPr>
        </p:nvSpPr>
        <p:spPr/>
        <p:txBody>
          <a:bodyPr>
            <a:normAutofit/>
          </a:bodyPr>
          <a:lstStyle/>
          <a:p>
            <a:pPr marL="0" indent="0">
              <a:buNone/>
            </a:pPr>
            <a:r>
              <a:rPr lang="en-US" sz="2000" b="1" dirty="0" err="1">
                <a:solidFill>
                  <a:schemeClr val="accent3">
                    <a:lumMod val="75000"/>
                  </a:schemeClr>
                </a:solidFill>
                <a:latin typeface="Courier New"/>
                <a:cs typeface="Courier New"/>
              </a:rPr>
              <a:t>qhyper</a:t>
            </a:r>
            <a:r>
              <a:rPr lang="en-US" sz="2000" b="1" dirty="0">
                <a:solidFill>
                  <a:schemeClr val="accent3">
                    <a:lumMod val="75000"/>
                  </a:schemeClr>
                </a:solidFill>
                <a:latin typeface="Courier New"/>
                <a:cs typeface="Courier New"/>
              </a:rPr>
              <a:t>(.975, </a:t>
            </a:r>
            <a:r>
              <a:rPr lang="en-US" sz="2000" b="1" dirty="0">
                <a:solidFill>
                  <a:schemeClr val="accent3">
                    <a:lumMod val="75000"/>
                  </a:schemeClr>
                </a:solidFill>
                <a:latin typeface="Courier New"/>
                <a:cs typeface="Courier New"/>
              </a:rPr>
              <a:t>50, 50, 50) </a:t>
            </a:r>
            <a:r>
              <a:rPr lang="en-US" sz="2000" b="1" dirty="0">
                <a:solidFill>
                  <a:schemeClr val="accent3">
                    <a:lumMod val="75000"/>
                  </a:schemeClr>
                </a:solidFill>
                <a:latin typeface="Courier New"/>
                <a:cs typeface="Courier New"/>
              </a:rPr>
              <a:t># upper tail p = .025</a:t>
            </a:r>
          </a:p>
          <a:p>
            <a:pPr marL="0" indent="0">
              <a:buNone/>
            </a:pPr>
            <a:r>
              <a:rPr lang="en-US" sz="2000" b="1" dirty="0">
                <a:latin typeface="Courier New"/>
                <a:cs typeface="Courier New"/>
              </a:rPr>
              <a:t>[1] </a:t>
            </a:r>
            <a:r>
              <a:rPr lang="en-US" sz="2000" b="1" dirty="0">
                <a:latin typeface="Courier New"/>
                <a:cs typeface="Courier New"/>
              </a:rPr>
              <a:t>30</a:t>
            </a:r>
            <a:endParaRPr lang="en-US" sz="2000" b="1" dirty="0">
              <a:latin typeface="Courier New"/>
              <a:cs typeface="Courier New"/>
            </a:endParaRPr>
          </a:p>
          <a:p>
            <a:pPr marL="0" indent="0">
              <a:buNone/>
            </a:pPr>
            <a:r>
              <a:rPr lang="en-US" sz="2000" b="1" dirty="0" err="1">
                <a:solidFill>
                  <a:schemeClr val="accent1"/>
                </a:solidFill>
                <a:latin typeface="Courier New"/>
                <a:cs typeface="Courier New"/>
              </a:rPr>
              <a:t>qhyper</a:t>
            </a:r>
            <a:r>
              <a:rPr lang="en-US" sz="2000" b="1" dirty="0">
                <a:solidFill>
                  <a:schemeClr val="accent1"/>
                </a:solidFill>
                <a:latin typeface="Courier New"/>
                <a:cs typeface="Courier New"/>
              </a:rPr>
              <a:t>(.025, </a:t>
            </a:r>
            <a:r>
              <a:rPr lang="en-US" sz="2000" b="1" dirty="0">
                <a:solidFill>
                  <a:schemeClr val="accent1"/>
                </a:solidFill>
                <a:latin typeface="Courier New"/>
                <a:cs typeface="Courier New"/>
              </a:rPr>
              <a:t>50, 50, 50) </a:t>
            </a:r>
            <a:r>
              <a:rPr lang="en-US" sz="2000" b="1" dirty="0">
                <a:solidFill>
                  <a:schemeClr val="accent1"/>
                </a:solidFill>
                <a:latin typeface="Courier New"/>
                <a:cs typeface="Courier New"/>
              </a:rPr>
              <a:t># lower tail p = .025</a:t>
            </a:r>
          </a:p>
          <a:p>
            <a:pPr marL="0" indent="0">
              <a:buNone/>
            </a:pPr>
            <a:r>
              <a:rPr lang="en-US" sz="2000" b="1" dirty="0">
                <a:latin typeface="Courier New"/>
                <a:cs typeface="Courier New"/>
              </a:rPr>
              <a:t>[1] </a:t>
            </a:r>
            <a:r>
              <a:rPr lang="en-US" sz="2000" b="1" dirty="0">
                <a:latin typeface="Courier New"/>
                <a:cs typeface="Courier New"/>
              </a:rPr>
              <a:t>20</a:t>
            </a:r>
            <a:endParaRPr lang="en-US" sz="2000" b="1" dirty="0">
              <a:latin typeface="Courier New"/>
              <a:cs typeface="Courier New"/>
            </a:endParaRPr>
          </a:p>
        </p:txBody>
      </p:sp>
      <p:pic>
        <p:nvPicPr>
          <p:cNvPr id="4" name="Picture 3"/>
          <p:cNvPicPr>
            <a:picLocks noChangeAspect="1"/>
          </p:cNvPicPr>
          <p:nvPr/>
        </p:nvPicPr>
        <p:blipFill>
          <a:blip r:embed="rId3"/>
          <a:stretch>
            <a:fillRect/>
          </a:stretch>
        </p:blipFill>
        <p:spPr>
          <a:xfrm>
            <a:off x="8686800" y="4864100"/>
            <a:ext cx="2006600" cy="2006600"/>
          </a:xfrm>
          <a:prstGeom prst="rect">
            <a:avLst/>
          </a:prstGeom>
        </p:spPr>
      </p:pic>
      <p:sp>
        <p:nvSpPr>
          <p:cNvPr id="9" name="TextBox 8"/>
          <p:cNvSpPr txBox="1"/>
          <p:nvPr/>
        </p:nvSpPr>
        <p:spPr>
          <a:xfrm>
            <a:off x="3670301" y="3217334"/>
            <a:ext cx="1250663" cy="369332"/>
          </a:xfrm>
          <a:prstGeom prst="rect">
            <a:avLst/>
          </a:prstGeom>
          <a:noFill/>
        </p:spPr>
        <p:txBody>
          <a:bodyPr wrap="none" rtlCol="0">
            <a:spAutoFit/>
          </a:bodyPr>
          <a:lstStyle/>
          <a:p>
            <a:r>
              <a:rPr lang="en-US" i="1" dirty="0">
                <a:latin typeface="Gill Sans"/>
                <a:cs typeface="Gill Sans"/>
              </a:rPr>
              <a:t>p = .025</a:t>
            </a:r>
            <a:r>
              <a:rPr lang="en-US" i="1" dirty="0">
                <a:latin typeface="Gill Sans"/>
                <a:cs typeface="Gill Sans"/>
                <a:sym typeface="Wingdings"/>
              </a:rPr>
              <a:t></a:t>
            </a:r>
            <a:endParaRPr lang="en-US" i="1" dirty="0">
              <a:latin typeface="Gill Sans"/>
              <a:cs typeface="Gill Sans"/>
            </a:endParaRPr>
          </a:p>
        </p:txBody>
      </p:sp>
      <p:sp>
        <p:nvSpPr>
          <p:cNvPr id="10" name="TextBox 9"/>
          <p:cNvSpPr txBox="1"/>
          <p:nvPr/>
        </p:nvSpPr>
        <p:spPr>
          <a:xfrm>
            <a:off x="6045200" y="3217334"/>
            <a:ext cx="1314784" cy="369332"/>
          </a:xfrm>
          <a:prstGeom prst="rect">
            <a:avLst/>
          </a:prstGeom>
          <a:noFill/>
        </p:spPr>
        <p:txBody>
          <a:bodyPr wrap="none" rtlCol="0">
            <a:spAutoFit/>
          </a:bodyPr>
          <a:lstStyle/>
          <a:p>
            <a:r>
              <a:rPr lang="en-US" i="1" dirty="0">
                <a:latin typeface="Gill Sans"/>
                <a:cs typeface="Gill Sans"/>
                <a:sym typeface="Wingdings"/>
              </a:rPr>
              <a:t> </a:t>
            </a:r>
            <a:r>
              <a:rPr lang="en-US" i="1" dirty="0">
                <a:latin typeface="Gill Sans"/>
                <a:cs typeface="Gill Sans"/>
              </a:rPr>
              <a:t>p = .025</a:t>
            </a:r>
            <a:endParaRPr lang="en-US" i="1" dirty="0">
              <a:latin typeface="Gill Sans"/>
              <a:cs typeface="Gill Sans"/>
            </a:endParaRPr>
          </a:p>
        </p:txBody>
      </p:sp>
    </p:spTree>
    <p:extLst>
      <p:ext uri="{BB962C8B-B14F-4D97-AF65-F5344CB8AC3E}">
        <p14:creationId xmlns:p14="http://schemas.microsoft.com/office/powerpoint/2010/main" val="102605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if Muriel got exactly 31 correct?</a:t>
            </a:r>
            <a:endParaRPr lang="en-US" sz="3200" dirty="0"/>
          </a:p>
        </p:txBody>
      </p:sp>
      <p:pic>
        <p:nvPicPr>
          <p:cNvPr id="5" name="Content Placeholder 4" descr="100_cups_of_tea-1.png"/>
          <p:cNvPicPr>
            <a:picLocks noGrp="1" noChangeAspect="1"/>
          </p:cNvPicPr>
          <p:nvPr>
            <p:ph idx="1"/>
          </p:nvPr>
        </p:nvPicPr>
        <p:blipFill>
          <a:blip r:embed="rId2">
            <a:extLst>
              <a:ext uri="{28A0092B-C50C-407E-A947-70E740481C1C}">
                <a14:useLocalDpi xmlns:a14="http://schemas.microsoft.com/office/drawing/2010/main" val="0"/>
              </a:ext>
            </a:extLst>
          </a:blip>
          <a:srcRect t="8519" b="8519"/>
          <a:stretch>
            <a:fillRect/>
          </a:stretch>
        </p:blipFill>
        <p:spPr/>
      </p:pic>
      <p:sp>
        <p:nvSpPr>
          <p:cNvPr id="6" name="TextBox 5"/>
          <p:cNvSpPr txBox="1"/>
          <p:nvPr/>
        </p:nvSpPr>
        <p:spPr>
          <a:xfrm>
            <a:off x="6993467" y="2103967"/>
            <a:ext cx="1314784" cy="369332"/>
          </a:xfrm>
          <a:prstGeom prst="rect">
            <a:avLst/>
          </a:prstGeom>
          <a:noFill/>
        </p:spPr>
        <p:txBody>
          <a:bodyPr wrap="none" rtlCol="0">
            <a:spAutoFit/>
          </a:bodyPr>
          <a:lstStyle/>
          <a:p>
            <a:r>
              <a:rPr lang="en-US" i="1" dirty="0">
                <a:latin typeface="Gill Sans"/>
                <a:cs typeface="Gill Sans"/>
                <a:sym typeface="Wingdings"/>
              </a:rPr>
              <a:t> </a:t>
            </a:r>
            <a:r>
              <a:rPr lang="en-US" i="1" dirty="0">
                <a:latin typeface="Gill Sans"/>
                <a:cs typeface="Gill Sans"/>
              </a:rPr>
              <a:t>p = .025</a:t>
            </a:r>
            <a:endParaRPr lang="en-US" i="1" dirty="0">
              <a:latin typeface="Gill Sans"/>
              <a:cs typeface="Gill Sans"/>
            </a:endParaRPr>
          </a:p>
        </p:txBody>
      </p:sp>
      <p:sp>
        <p:nvSpPr>
          <p:cNvPr id="7" name="TextBox 6"/>
          <p:cNvSpPr txBox="1"/>
          <p:nvPr/>
        </p:nvSpPr>
        <p:spPr>
          <a:xfrm>
            <a:off x="4432301" y="2108200"/>
            <a:ext cx="1250663" cy="369332"/>
          </a:xfrm>
          <a:prstGeom prst="rect">
            <a:avLst/>
          </a:prstGeom>
          <a:noFill/>
        </p:spPr>
        <p:txBody>
          <a:bodyPr wrap="none" rtlCol="0">
            <a:spAutoFit/>
          </a:bodyPr>
          <a:lstStyle/>
          <a:p>
            <a:r>
              <a:rPr lang="en-US" i="1" dirty="0">
                <a:latin typeface="Gill Sans"/>
                <a:cs typeface="Gill Sans"/>
              </a:rPr>
              <a:t>p = .025</a:t>
            </a:r>
            <a:r>
              <a:rPr lang="en-US" i="1" dirty="0">
                <a:latin typeface="Gill Sans"/>
                <a:cs typeface="Gill Sans"/>
                <a:sym typeface="Wingdings"/>
              </a:rPr>
              <a:t></a:t>
            </a:r>
            <a:endParaRPr lang="en-US" i="1" dirty="0">
              <a:latin typeface="Gill Sans"/>
              <a:cs typeface="Gill Sans"/>
            </a:endParaRPr>
          </a:p>
        </p:txBody>
      </p:sp>
      <p:sp>
        <p:nvSpPr>
          <p:cNvPr id="8" name="TextBox 7"/>
          <p:cNvSpPr txBox="1"/>
          <p:nvPr/>
        </p:nvSpPr>
        <p:spPr>
          <a:xfrm>
            <a:off x="4605867" y="1365197"/>
            <a:ext cx="3355406" cy="646331"/>
          </a:xfrm>
          <a:prstGeom prst="rect">
            <a:avLst/>
          </a:prstGeom>
          <a:noFill/>
        </p:spPr>
        <p:txBody>
          <a:bodyPr wrap="none" rtlCol="0">
            <a:spAutoFit/>
          </a:bodyPr>
          <a:lstStyle/>
          <a:p>
            <a:r>
              <a:rPr lang="en-US" b="1" dirty="0" err="1">
                <a:solidFill>
                  <a:schemeClr val="accent3">
                    <a:lumMod val="75000"/>
                  </a:schemeClr>
                </a:solidFill>
                <a:latin typeface="Courier New"/>
                <a:cs typeface="Courier New"/>
              </a:rPr>
              <a:t>d</a:t>
            </a:r>
            <a:r>
              <a:rPr lang="en-US" b="1" dirty="0" err="1">
                <a:solidFill>
                  <a:schemeClr val="accent3">
                    <a:lumMod val="75000"/>
                  </a:schemeClr>
                </a:solidFill>
                <a:latin typeface="Courier New"/>
                <a:cs typeface="Courier New"/>
              </a:rPr>
              <a:t>hyper</a:t>
            </a:r>
            <a:r>
              <a:rPr lang="en-US" b="1" dirty="0">
                <a:solidFill>
                  <a:schemeClr val="accent3">
                    <a:lumMod val="75000"/>
                  </a:schemeClr>
                </a:solidFill>
                <a:latin typeface="Courier New"/>
                <a:cs typeface="Courier New"/>
              </a:rPr>
              <a:t>(31, </a:t>
            </a:r>
            <a:r>
              <a:rPr lang="en-US" b="1" dirty="0">
                <a:solidFill>
                  <a:schemeClr val="accent3">
                    <a:lumMod val="75000"/>
                  </a:schemeClr>
                </a:solidFill>
                <a:latin typeface="Courier New"/>
                <a:cs typeface="Courier New"/>
              </a:rPr>
              <a:t>50, 50, 50) </a:t>
            </a:r>
            <a:endParaRPr lang="en-US" b="1" dirty="0">
              <a:solidFill>
                <a:schemeClr val="accent3">
                  <a:lumMod val="75000"/>
                </a:schemeClr>
              </a:solidFill>
              <a:latin typeface="Courier New"/>
              <a:cs typeface="Courier New"/>
            </a:endParaRPr>
          </a:p>
          <a:p>
            <a:r>
              <a:rPr lang="en-US" b="1" dirty="0">
                <a:latin typeface="Courier New"/>
                <a:cs typeface="Courier New"/>
              </a:rPr>
              <a:t>[</a:t>
            </a:r>
            <a:r>
              <a:rPr lang="en-US" b="1" dirty="0">
                <a:latin typeface="Courier New"/>
                <a:cs typeface="Courier New"/>
              </a:rPr>
              <a:t>1] 0.009163535</a:t>
            </a:r>
          </a:p>
        </p:txBody>
      </p:sp>
    </p:spTree>
    <p:extLst>
      <p:ext uri="{BB962C8B-B14F-4D97-AF65-F5344CB8AC3E}">
        <p14:creationId xmlns:p14="http://schemas.microsoft.com/office/powerpoint/2010/main" val="3437642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null distribution</a:t>
            </a:r>
            <a:endParaRPr lang="en-US" dirty="0"/>
          </a:p>
        </p:txBody>
      </p:sp>
      <p:sp>
        <p:nvSpPr>
          <p:cNvPr id="3" name="Content Placeholder 2"/>
          <p:cNvSpPr>
            <a:spLocks noGrp="1"/>
          </p:cNvSpPr>
          <p:nvPr>
            <p:ph idx="1"/>
          </p:nvPr>
        </p:nvSpPr>
        <p:spPr/>
        <p:txBody>
          <a:bodyPr/>
          <a:lstStyle/>
          <a:p>
            <a:r>
              <a:rPr lang="en-US" dirty="0" smtClean="0"/>
              <a:t>If we know the population distribution, we can construct the null distribution: the distribution of a test statistic if the null hypothesis is true</a:t>
            </a:r>
          </a:p>
          <a:p>
            <a:pPr lvl="1"/>
            <a:r>
              <a:rPr lang="en-US" dirty="0" smtClean="0"/>
              <a:t>Here, Fischer figured out that the null distribution was hypergeometric- you may not always be so lucky!</a:t>
            </a:r>
          </a:p>
          <a:p>
            <a:r>
              <a:rPr lang="en-US" dirty="0" smtClean="0"/>
              <a:t>If we don’t know the population distribution, we can simulate it using </a:t>
            </a:r>
            <a:r>
              <a:rPr lang="en-US" dirty="0" smtClean="0">
                <a:solidFill>
                  <a:schemeClr val="accent1"/>
                </a:solidFill>
                <a:latin typeface="Lobster Two" charset="0"/>
                <a:ea typeface="Lobster Two" charset="0"/>
                <a:cs typeface="Lobster Two" charset="0"/>
              </a:rPr>
              <a:t>resampling</a:t>
            </a:r>
          </a:p>
          <a:p>
            <a:r>
              <a:rPr lang="en-US" dirty="0"/>
              <a:t>In the </a:t>
            </a:r>
            <a:r>
              <a:rPr lang="en-US" i="1" dirty="0"/>
              <a:t>two sample </a:t>
            </a:r>
            <a:r>
              <a:rPr lang="en-US" dirty="0"/>
              <a:t>scenario, this means we resample observations from our sample data </a:t>
            </a:r>
            <a:r>
              <a:rPr lang="en-US" dirty="0" smtClean="0">
                <a:solidFill>
                  <a:schemeClr val="accent1"/>
                </a:solidFill>
                <a:latin typeface="Lobster Two" charset="0"/>
                <a:ea typeface="Lobster Two" charset="0"/>
                <a:cs typeface="Lobster Two" charset="0"/>
              </a:rPr>
              <a:t>without replacement</a:t>
            </a:r>
            <a:r>
              <a:rPr lang="en-US" dirty="0" smtClean="0"/>
              <a:t>, </a:t>
            </a:r>
            <a:r>
              <a:rPr lang="en-US" dirty="0"/>
              <a:t>each time reshuffling the "sample" or "group" assignment. </a:t>
            </a:r>
            <a:endParaRPr lang="en-US" dirty="0" smtClean="0"/>
          </a:p>
          <a:p>
            <a:endParaRPr lang="en-US" dirty="0"/>
          </a:p>
        </p:txBody>
      </p:sp>
    </p:spTree>
    <p:extLst>
      <p:ext uri="{BB962C8B-B14F-4D97-AF65-F5344CB8AC3E}">
        <p14:creationId xmlns:p14="http://schemas.microsoft.com/office/powerpoint/2010/main" val="314908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Permutation testing</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Idea:</a:t>
            </a:r>
            <a:r>
              <a:rPr lang="en-US" dirty="0" smtClean="0"/>
              <a:t/>
            </a:r>
            <a:br>
              <a:rPr lang="en-US" dirty="0" smtClean="0"/>
            </a:br>
            <a:r>
              <a:rPr lang="en-US" dirty="0" smtClean="0"/>
              <a:t>Simulate </a:t>
            </a:r>
            <a:r>
              <a:rPr lang="en-US" dirty="0"/>
              <a:t>the sampling distribution under the null hypothesis by shuffling the group labels repeatedly and computing the desired statistic</a:t>
            </a:r>
            <a:r>
              <a:rPr lang="en-US" dirty="0" smtClean="0"/>
              <a:t>.</a:t>
            </a:r>
          </a:p>
          <a:p>
            <a:endParaRPr lang="en-US" dirty="0"/>
          </a:p>
          <a:p>
            <a:r>
              <a:rPr lang="en-US" b="1" dirty="0" smtClean="0">
                <a:solidFill>
                  <a:schemeClr val="accent1"/>
                </a:solidFill>
              </a:rPr>
              <a:t>Motivation:</a:t>
            </a:r>
            <a:r>
              <a:rPr lang="en-US" dirty="0" smtClean="0"/>
              <a:t/>
            </a:r>
            <a:br>
              <a:rPr lang="en-US" dirty="0" smtClean="0"/>
            </a:br>
            <a:r>
              <a:rPr lang="en-US" dirty="0" smtClean="0"/>
              <a:t>If </a:t>
            </a:r>
            <a:r>
              <a:rPr lang="en-US" dirty="0"/>
              <a:t>the labels really don't matter, then switching them shouldn't change the result! We do this when we want to test whether observations from two groups follows the same distribution, without making any assumptions about the shape of that distribution (e.g., normality). </a:t>
            </a:r>
          </a:p>
        </p:txBody>
      </p:sp>
    </p:spTree>
    <p:extLst>
      <p:ext uri="{BB962C8B-B14F-4D97-AF65-F5344CB8AC3E}">
        <p14:creationId xmlns:p14="http://schemas.microsoft.com/office/powerpoint/2010/main" val="863329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t>
            </a:r>
            <a:r>
              <a:rPr lang="en-US" dirty="0" err="1"/>
              <a:t>Chihara</a:t>
            </a:r>
            <a:r>
              <a:rPr lang="en-US" dirty="0"/>
              <a:t> &amp; </a:t>
            </a:r>
            <a:r>
              <a:rPr lang="en-US" dirty="0" err="1"/>
              <a:t>Hesterberg</a:t>
            </a:r>
            <a:r>
              <a:rPr lang="en-US" dirty="0"/>
              <a:t>:</a:t>
            </a:r>
          </a:p>
        </p:txBody>
      </p:sp>
      <p:sp>
        <p:nvSpPr>
          <p:cNvPr id="3" name="Content Placeholder 2"/>
          <p:cNvSpPr>
            <a:spLocks noGrp="1"/>
          </p:cNvSpPr>
          <p:nvPr>
            <p:ph idx="1"/>
          </p:nvPr>
        </p:nvSpPr>
        <p:spPr/>
        <p:txBody>
          <a:bodyPr>
            <a:normAutofit/>
          </a:bodyPr>
          <a:lstStyle/>
          <a:p>
            <a:r>
              <a:rPr lang="en-US" dirty="0" smtClean="0"/>
              <a:t>Say </a:t>
            </a:r>
            <a:r>
              <a:rPr lang="en-US" dirty="0"/>
              <a:t>that you have one sample with *m* observations, and a second sample with *n* </a:t>
            </a:r>
            <a:r>
              <a:rPr lang="en-US" dirty="0" smtClean="0"/>
              <a:t>observations</a:t>
            </a:r>
          </a:p>
          <a:p>
            <a:pPr marL="457200" indent="-457200">
              <a:buFont typeface="+mj-lt"/>
              <a:buAutoNum type="arabicPeriod"/>
            </a:pPr>
            <a:r>
              <a:rPr lang="en-US" dirty="0" smtClean="0"/>
              <a:t>Pool </a:t>
            </a:r>
            <a:r>
              <a:rPr lang="en-US" dirty="0"/>
              <a:t>the m + n </a:t>
            </a:r>
            <a:r>
              <a:rPr lang="en-US" dirty="0" smtClean="0"/>
              <a:t>values</a:t>
            </a:r>
          </a:p>
          <a:p>
            <a:pPr marL="457200" indent="-457200">
              <a:buFont typeface="+mj-lt"/>
              <a:buAutoNum type="arabicPeriod"/>
            </a:pPr>
            <a:r>
              <a:rPr lang="en-US" b="1" dirty="0" smtClean="0"/>
              <a:t>Repeat</a:t>
            </a:r>
            <a:r>
              <a:rPr lang="is-IS" b="1" dirty="0" smtClean="0"/>
              <a:t>…</a:t>
            </a:r>
            <a:endParaRPr lang="en-US" b="1" dirty="0" smtClean="0"/>
          </a:p>
          <a:p>
            <a:pPr lvl="1"/>
            <a:r>
              <a:rPr lang="en-US" dirty="0" smtClean="0"/>
              <a:t>Draw </a:t>
            </a:r>
            <a:r>
              <a:rPr lang="en-US" dirty="0"/>
              <a:t>a resample of size m without </a:t>
            </a:r>
            <a:r>
              <a:rPr lang="en-US" dirty="0" smtClean="0"/>
              <a:t>replacement</a:t>
            </a:r>
          </a:p>
          <a:p>
            <a:pPr lvl="1"/>
            <a:r>
              <a:rPr lang="en-US" dirty="0" smtClean="0"/>
              <a:t>Use </a:t>
            </a:r>
            <a:r>
              <a:rPr lang="en-US" dirty="0"/>
              <a:t>the remaining n observations for the other </a:t>
            </a:r>
            <a:r>
              <a:rPr lang="en-US" dirty="0" smtClean="0"/>
              <a:t>sample</a:t>
            </a:r>
          </a:p>
          <a:p>
            <a:pPr lvl="1"/>
            <a:r>
              <a:rPr lang="en-US" dirty="0" smtClean="0"/>
              <a:t>Calculate </a:t>
            </a:r>
            <a:r>
              <a:rPr lang="en-US" dirty="0"/>
              <a:t>the difference in means or another statistic that compares </a:t>
            </a:r>
            <a:r>
              <a:rPr lang="en-US" dirty="0" smtClean="0"/>
              <a:t>samples </a:t>
            </a:r>
          </a:p>
          <a:p>
            <a:pPr marL="457200" indent="-457200">
              <a:buFont typeface="+mj-lt"/>
              <a:buAutoNum type="arabicPeriod"/>
            </a:pPr>
            <a:r>
              <a:rPr lang="is-IS" b="1" dirty="0" smtClean="0"/>
              <a:t>…</a:t>
            </a:r>
            <a:r>
              <a:rPr lang="en-US" b="1" dirty="0" smtClean="0"/>
              <a:t>until </a:t>
            </a:r>
            <a:r>
              <a:rPr lang="en-US" b="1" dirty="0"/>
              <a:t>you have enough </a:t>
            </a:r>
            <a:r>
              <a:rPr lang="en-US" b="1" dirty="0" smtClean="0"/>
              <a:t>samples</a:t>
            </a:r>
          </a:p>
          <a:p>
            <a:pPr marL="457200" indent="-457200">
              <a:buFont typeface="+mj-lt"/>
              <a:buAutoNum type="arabicPeriod"/>
            </a:pPr>
            <a:r>
              <a:rPr lang="en-US" dirty="0" smtClean="0"/>
              <a:t>Calculate </a:t>
            </a:r>
            <a:r>
              <a:rPr lang="en-US" dirty="0"/>
              <a:t>the p-value as the fraction of times the random statistics exceed the original statistic (note: “Exceeds” generally means ≥ rather than </a:t>
            </a:r>
            <a:r>
              <a:rPr lang="en-US" dirty="0" smtClean="0"/>
              <a:t>&gt;)</a:t>
            </a:r>
            <a:endParaRPr lang="en-US" dirty="0"/>
          </a:p>
          <a:p>
            <a:pPr marL="457200" indent="-457200">
              <a:buFont typeface="+mj-lt"/>
              <a:buAutoNum type="arabicPeriod"/>
            </a:pPr>
            <a:r>
              <a:rPr lang="en-US" dirty="0" smtClean="0"/>
              <a:t>Multiple </a:t>
            </a:r>
            <a:r>
              <a:rPr lang="en-US" dirty="0"/>
              <a:t>by 2 for a two-sided test, or use abs()</a:t>
            </a:r>
          </a:p>
        </p:txBody>
      </p:sp>
    </p:spTree>
    <p:extLst>
      <p:ext uri="{BB962C8B-B14F-4D97-AF65-F5344CB8AC3E}">
        <p14:creationId xmlns:p14="http://schemas.microsoft.com/office/powerpoint/2010/main" val="3748525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star-bellied sneetches</a:t>
            </a:r>
            <a:endParaRPr lang="en-US" dirty="0"/>
          </a:p>
        </p:txBody>
      </p:sp>
      <p:pic>
        <p:nvPicPr>
          <p:cNvPr id="5" name="Content Placeholder 4"/>
          <p:cNvPicPr>
            <a:picLocks noGrp="1" noChangeAspect="1"/>
          </p:cNvPicPr>
          <p:nvPr>
            <p:ph idx="1"/>
          </p:nvPr>
        </p:nvPicPr>
        <p:blipFill>
          <a:blip r:embed="rId2"/>
          <a:stretch>
            <a:fillRect/>
          </a:stretch>
        </p:blipFill>
        <p:spPr>
          <a:xfrm>
            <a:off x="3388547" y="1600200"/>
            <a:ext cx="5414906" cy="4876800"/>
          </a:xfrm>
          <a:prstGeom prst="rect">
            <a:avLst/>
          </a:prstGeom>
        </p:spPr>
      </p:pic>
    </p:spTree>
    <p:extLst>
      <p:ext uri="{BB962C8B-B14F-4D97-AF65-F5344CB8AC3E}">
        <p14:creationId xmlns:p14="http://schemas.microsoft.com/office/powerpoint/2010/main" val="1434017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Remember, statistics</a:t>
            </a:r>
            <a:r>
              <a:rPr lang="is-IS" dirty="0" smtClean="0"/>
              <a:t>…</a:t>
            </a:r>
            <a:endParaRPr lang="en-US" dirty="0"/>
          </a:p>
        </p:txBody>
      </p:sp>
      <p:sp>
        <p:nvSpPr>
          <p:cNvPr id="4" name="Content Placeholder 3"/>
          <p:cNvSpPr>
            <a:spLocks noGrp="1"/>
          </p:cNvSpPr>
          <p:nvPr>
            <p:ph idx="1"/>
          </p:nvPr>
        </p:nvSpPr>
        <p:spPr/>
        <p:txBody>
          <a:bodyPr>
            <a:normAutofit/>
          </a:bodyPr>
          <a:lstStyle/>
          <a:p>
            <a:r>
              <a:rPr lang="en-US" dirty="0" smtClean="0"/>
              <a:t>2 </a:t>
            </a:r>
            <a:r>
              <a:rPr lang="en-US" dirty="0"/>
              <a:t>main reasons we love </a:t>
            </a:r>
            <a:r>
              <a:rPr lang="en-US" dirty="0" smtClean="0"/>
              <a:t>them:</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estimators</a:t>
            </a:r>
            <a:r>
              <a:rPr lang="en-US" b="1" dirty="0"/>
              <a:t> </a:t>
            </a:r>
            <a:r>
              <a:rPr lang="en-US" dirty="0"/>
              <a:t>for </a:t>
            </a:r>
            <a:r>
              <a:rPr lang="en-US" dirty="0" smtClean="0"/>
              <a:t>population parameters </a:t>
            </a:r>
            <a:r>
              <a:rPr lang="en-US" dirty="0"/>
              <a:t>we care </a:t>
            </a:r>
            <a:r>
              <a:rPr lang="en-US" dirty="0" smtClean="0"/>
              <a:t>about</a:t>
            </a:r>
            <a:endParaRPr lang="en-US" dirty="0"/>
          </a:p>
          <a:p>
            <a:pPr lvl="1"/>
            <a:r>
              <a:rPr lang="en-US" dirty="0"/>
              <a:t>S</a:t>
            </a:r>
            <a:r>
              <a:rPr lang="en-US" dirty="0" smtClean="0"/>
              <a:t>ometimes </a:t>
            </a:r>
            <a:r>
              <a:rPr lang="en-US" dirty="0"/>
              <a:t>they are </a:t>
            </a:r>
            <a:r>
              <a:rPr lang="en-US" b="1" dirty="0">
                <a:solidFill>
                  <a:srgbClr val="FF0000"/>
                </a:solidFill>
                <a:latin typeface="Lobster Two"/>
                <a:cs typeface="Lobster Two"/>
              </a:rPr>
              <a:t>test statistics</a:t>
            </a:r>
            <a:r>
              <a:rPr lang="en-US" dirty="0"/>
              <a:t>, i.e. the basis for a hypothesis test </a:t>
            </a:r>
            <a:endParaRPr lang="en-US" dirty="0" smtClean="0"/>
          </a:p>
          <a:p>
            <a:pPr lvl="1"/>
            <a:endParaRPr lang="en-US" dirty="0"/>
          </a:p>
        </p:txBody>
      </p:sp>
      <p:pic>
        <p:nvPicPr>
          <p:cNvPr id="3" name="Picture 2"/>
          <p:cNvPicPr>
            <a:picLocks noChangeAspect="1"/>
          </p:cNvPicPr>
          <p:nvPr/>
        </p:nvPicPr>
        <p:blipFill>
          <a:blip r:embed="rId2"/>
          <a:stretch>
            <a:fillRect/>
          </a:stretch>
        </p:blipFill>
        <p:spPr>
          <a:xfrm>
            <a:off x="8394701" y="5556536"/>
            <a:ext cx="2273299" cy="1301464"/>
          </a:xfrm>
          <a:prstGeom prst="rect">
            <a:avLst/>
          </a:prstGeom>
        </p:spPr>
      </p:pic>
    </p:spTree>
    <p:extLst>
      <p:ext uri="{BB962C8B-B14F-4D97-AF65-F5344CB8AC3E}">
        <p14:creationId xmlns:p14="http://schemas.microsoft.com/office/powerpoint/2010/main" val="14244866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Aspiring astronauts</a:t>
            </a:r>
            <a:endParaRPr lang="en-US" dirty="0"/>
          </a:p>
        </p:txBody>
      </p:sp>
      <p:sp>
        <p:nvSpPr>
          <p:cNvPr id="3" name="Content Placeholder 2"/>
          <p:cNvSpPr>
            <a:spLocks noGrp="1"/>
          </p:cNvSpPr>
          <p:nvPr>
            <p:ph sz="half" idx="1"/>
          </p:nvPr>
        </p:nvSpPr>
        <p:spPr/>
        <p:txBody>
          <a:bodyPr/>
          <a:lstStyle/>
          <a:p>
            <a:r>
              <a:rPr lang="en-US" dirty="0"/>
              <a:t>Inspired by Alan Shepard, the first American to journey into space, a 14-year-old </a:t>
            </a:r>
            <a:r>
              <a:rPr lang="en-US" dirty="0" smtClean="0"/>
              <a:t>Hillary Rodham from </a:t>
            </a:r>
            <a:r>
              <a:rPr lang="en-US" dirty="0"/>
              <a:t>suburban Chicago wrote a letter to NASA in 1961 asking what she needed to do to become an astronaut. </a:t>
            </a:r>
          </a:p>
        </p:txBody>
      </p:sp>
      <p:pic>
        <p:nvPicPr>
          <p:cNvPr id="5" name="Content Placeholder 4"/>
          <p:cNvPicPr>
            <a:picLocks noGrp="1" noChangeAspect="1"/>
          </p:cNvPicPr>
          <p:nvPr>
            <p:ph sz="half" idx="2"/>
          </p:nvPr>
        </p:nvPicPr>
        <p:blipFill>
          <a:blip r:embed="rId2"/>
          <a:srcRect l="-5005" r="-5005"/>
          <a:stretch>
            <a:fillRect/>
          </a:stretch>
        </p:blipFill>
        <p:spPr/>
      </p:pic>
    </p:spTree>
    <p:extLst>
      <p:ext uri="{BB962C8B-B14F-4D97-AF65-F5344CB8AC3E}">
        <p14:creationId xmlns:p14="http://schemas.microsoft.com/office/powerpoint/2010/main" val="33307391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a:t>
            </a:r>
            <a:r>
              <a:rPr lang="en-US" dirty="0" smtClean="0"/>
              <a:t>pretend</a:t>
            </a:r>
            <a:endParaRPr lang="en-US" dirty="0"/>
          </a:p>
        </p:txBody>
      </p:sp>
      <p:sp>
        <p:nvSpPr>
          <p:cNvPr id="5" name="Content Placeholder 4"/>
          <p:cNvSpPr>
            <a:spLocks noGrp="1"/>
          </p:cNvSpPr>
          <p:nvPr>
            <p:ph sz="half" idx="1"/>
          </p:nvPr>
        </p:nvSpPr>
        <p:spPr/>
        <p:txBody>
          <a:bodyPr>
            <a:normAutofit/>
          </a:bodyPr>
          <a:lstStyle/>
          <a:p>
            <a:r>
              <a:rPr lang="en-US" dirty="0" smtClean="0"/>
              <a:t>Upon receipt of the letter in 1961, NASA decided to conduct a study to test whether girls who are aspiring astronauts in high school have “above average” IQ</a:t>
            </a:r>
          </a:p>
          <a:p>
            <a:pPr marL="0" indent="0">
              <a:buNone/>
            </a:pPr>
            <a:endParaRPr lang="en-US" dirty="0" smtClean="0"/>
          </a:p>
          <a:p>
            <a:pPr marL="0" indent="0">
              <a:buNone/>
            </a:pPr>
            <a:endParaRPr lang="en-US" dirty="0" smtClean="0"/>
          </a:p>
        </p:txBody>
      </p:sp>
      <p:pic>
        <p:nvPicPr>
          <p:cNvPr id="8" name="Content Placeholder 7"/>
          <p:cNvPicPr>
            <a:picLocks noGrp="1" noChangeAspect="1"/>
          </p:cNvPicPr>
          <p:nvPr>
            <p:ph sz="half" idx="2"/>
          </p:nvPr>
        </p:nvPicPr>
        <p:blipFill>
          <a:blip r:embed="rId2"/>
          <a:srcRect l="7595" r="7595"/>
          <a:stretch>
            <a:fillRect/>
          </a:stretch>
        </p:blipFill>
        <p:spPr/>
      </p:pic>
    </p:spTree>
    <p:extLst>
      <p:ext uri="{BB962C8B-B14F-4D97-AF65-F5344CB8AC3E}">
        <p14:creationId xmlns:p14="http://schemas.microsoft.com/office/powerpoint/2010/main" val="5912209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 test </a:t>
            </a:r>
            <a:r>
              <a:rPr lang="en-US" dirty="0" smtClean="0"/>
              <a:t>statistic</a:t>
            </a:r>
            <a:endParaRPr lang="en-US" dirty="0"/>
          </a:p>
        </p:txBody>
      </p:sp>
      <p:sp>
        <p:nvSpPr>
          <p:cNvPr id="3" name="Content Placeholder 2"/>
          <p:cNvSpPr>
            <a:spLocks noGrp="1"/>
          </p:cNvSpPr>
          <p:nvPr>
            <p:ph idx="1"/>
          </p:nvPr>
        </p:nvSpPr>
        <p:spPr/>
        <p:txBody>
          <a:bodyPr/>
          <a:lstStyle/>
          <a:p>
            <a:r>
              <a:rPr lang="en-US" dirty="0" smtClean="0"/>
              <a:t>A numerical </a:t>
            </a:r>
            <a:r>
              <a:rPr lang="en-US" dirty="0"/>
              <a:t>summary used to collapse sample </a:t>
            </a:r>
            <a:r>
              <a:rPr lang="en-US" dirty="0" smtClean="0"/>
              <a:t>data into </a:t>
            </a:r>
            <a:r>
              <a:rPr lang="en-US" dirty="0"/>
              <a:t>a single </a:t>
            </a:r>
            <a:r>
              <a:rPr lang="en-US" dirty="0" smtClean="0"/>
              <a:t>number</a:t>
            </a:r>
          </a:p>
          <a:p>
            <a:r>
              <a:rPr lang="en-US" dirty="0" smtClean="0"/>
              <a:t>When </a:t>
            </a:r>
            <a:r>
              <a:rPr lang="en-US" dirty="0"/>
              <a:t>“big” or “extreme”, suggests that the observed data is very unexpected under the null hypothesis </a:t>
            </a:r>
            <a:r>
              <a:rPr lang="en-US" i="1" dirty="0" smtClean="0"/>
              <a:t>H</a:t>
            </a:r>
            <a:r>
              <a:rPr lang="en-US" i="1" baseline="-25000" dirty="0" smtClean="0"/>
              <a:t>0</a:t>
            </a:r>
            <a:r>
              <a:rPr lang="en-US" i="1" dirty="0" smtClean="0"/>
              <a:t> </a:t>
            </a:r>
            <a:endParaRPr lang="en-US" dirty="0"/>
          </a:p>
          <a:p>
            <a:r>
              <a:rPr lang="en-US" dirty="0"/>
              <a:t>A</a:t>
            </a:r>
            <a:r>
              <a:rPr lang="en-US" dirty="0" smtClean="0"/>
              <a:t> </a:t>
            </a:r>
            <a:r>
              <a:rPr lang="en-US" dirty="0"/>
              <a:t>p-value quantifies this incompatibility between the data and </a:t>
            </a:r>
            <a:r>
              <a:rPr lang="en-US" i="1" dirty="0" smtClean="0"/>
              <a:t>H</a:t>
            </a:r>
            <a:r>
              <a:rPr lang="en-US" i="1" baseline="-25000" dirty="0" smtClean="0"/>
              <a:t>0</a:t>
            </a:r>
            <a:r>
              <a:rPr lang="en-US" i="1" dirty="0" smtClean="0"/>
              <a:t> </a:t>
            </a:r>
            <a:r>
              <a:rPr lang="en-US" dirty="0"/>
              <a:t>–</a:t>
            </a:r>
            <a:r>
              <a:rPr lang="en-US" dirty="0" smtClean="0"/>
              <a:t> </a:t>
            </a:r>
            <a:r>
              <a:rPr lang="en-US" dirty="0"/>
              <a:t>specifically, it’s a tail probability </a:t>
            </a:r>
          </a:p>
          <a:p>
            <a:r>
              <a:rPr lang="en-US" dirty="0" smtClean="0"/>
              <a:t>So, </a:t>
            </a:r>
            <a:r>
              <a:rPr lang="en-US" dirty="0"/>
              <a:t>to get a p-value, you must know or approximate the probability distribution of the test statistic under the null </a:t>
            </a:r>
            <a:r>
              <a:rPr lang="en-US" i="1" dirty="0" smtClean="0"/>
              <a:t>H</a:t>
            </a:r>
            <a:r>
              <a:rPr lang="en-US" i="1" baseline="-25000" dirty="0" smtClean="0"/>
              <a:t>0</a:t>
            </a:r>
            <a:r>
              <a:rPr lang="en-US" i="1" dirty="0" smtClean="0"/>
              <a:t> </a:t>
            </a:r>
          </a:p>
          <a:p>
            <a:r>
              <a:rPr lang="en-US" dirty="0" smtClean="0"/>
              <a:t>This means we need to know what the </a:t>
            </a:r>
            <a:r>
              <a:rPr lang="en-US" i="1" dirty="0" smtClean="0"/>
              <a:t>null</a:t>
            </a:r>
            <a:r>
              <a:rPr lang="en-US" dirty="0" smtClean="0"/>
              <a:t> sampling distribution looks like</a:t>
            </a:r>
            <a:endParaRPr lang="en-US" dirty="0"/>
          </a:p>
          <a:p>
            <a:endParaRPr lang="en-US" dirty="0"/>
          </a:p>
        </p:txBody>
      </p:sp>
    </p:spTree>
    <p:extLst>
      <p:ext uri="{BB962C8B-B14F-4D97-AF65-F5344CB8AC3E}">
        <p14:creationId xmlns:p14="http://schemas.microsoft.com/office/powerpoint/2010/main" val="25928513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(fictitious) study</a:t>
            </a:r>
            <a:endParaRPr lang="en-US" dirty="0"/>
          </a:p>
        </p:txBody>
      </p:sp>
      <p:sp>
        <p:nvSpPr>
          <p:cNvPr id="3" name="Content Placeholder 2"/>
          <p:cNvSpPr>
            <a:spLocks noGrp="1"/>
          </p:cNvSpPr>
          <p:nvPr>
            <p:ph sz="half" idx="1"/>
          </p:nvPr>
        </p:nvSpPr>
        <p:spPr/>
        <p:txBody>
          <a:bodyPr>
            <a:normAutofit/>
          </a:bodyPr>
          <a:lstStyle/>
          <a:p>
            <a:r>
              <a:rPr lang="en-US" dirty="0" smtClean="0"/>
              <a:t>Unfortunately, the NASA budget in 1961 was pretty low</a:t>
            </a:r>
          </a:p>
          <a:p>
            <a:r>
              <a:rPr lang="en-US" dirty="0" smtClean="0"/>
              <a:t>So they studied only 25 high school girls, all of whom were aspiring astronauts (AA)</a:t>
            </a:r>
          </a:p>
          <a:p>
            <a:r>
              <a:rPr lang="en-US" dirty="0" smtClean="0"/>
              <a:t>Population (normally distributed): </a:t>
            </a:r>
            <a:br>
              <a:rPr lang="en-US" dirty="0" smtClean="0"/>
            </a:br>
            <a:r>
              <a:rPr lang="en-US" dirty="0" smtClean="0"/>
              <a:t>µ = 100; </a:t>
            </a:r>
            <a:r>
              <a:rPr lang="en-US" i="1" dirty="0" smtClean="0"/>
              <a:t>𝞼</a:t>
            </a:r>
            <a:r>
              <a:rPr lang="en-US" dirty="0" smtClean="0"/>
              <a:t> = 15</a:t>
            </a:r>
            <a:endParaRPr lang="en-US" dirty="0"/>
          </a:p>
        </p:txBody>
      </p:sp>
      <p:pic>
        <p:nvPicPr>
          <p:cNvPr id="6" name="Content Placeholder 5"/>
          <p:cNvPicPr>
            <a:picLocks noGrp="1" noChangeAspect="1"/>
          </p:cNvPicPr>
          <p:nvPr>
            <p:ph sz="half" idx="2"/>
          </p:nvPr>
        </p:nvPicPr>
        <p:blipFill>
          <a:blip r:embed="rId2"/>
          <a:srcRect t="-23839" b="-23839"/>
          <a:stretch>
            <a:fillRect/>
          </a:stretch>
        </p:blipFill>
        <p:spPr/>
      </p:pic>
      <p:cxnSp>
        <p:nvCxnSpPr>
          <p:cNvPr id="5" name="Straight Connector 4"/>
          <p:cNvCxnSpPr/>
          <p:nvPr/>
        </p:nvCxnSpPr>
        <p:spPr>
          <a:xfrm flipV="1">
            <a:off x="6845300" y="5041900"/>
            <a:ext cx="0" cy="985520"/>
          </a:xfrm>
          <a:prstGeom prst="line">
            <a:avLst/>
          </a:prstGeom>
          <a:ln w="38100">
            <a:solidFill>
              <a:srgbClr val="FF6666"/>
            </a:solidFill>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9165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endParaRPr lang="en-US" dirty="0" smtClean="0"/>
          </a:p>
          <a:p>
            <a:endParaRPr lang="en-US" dirty="0" smtClean="0"/>
          </a:p>
          <a:p>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7" name="Picture 6"/>
          <p:cNvPicPr>
            <a:picLocks noChangeAspect="1"/>
          </p:cNvPicPr>
          <p:nvPr/>
        </p:nvPicPr>
        <p:blipFill>
          <a:blip r:embed="rId3"/>
          <a:stretch>
            <a:fillRect/>
          </a:stretch>
        </p:blipFill>
        <p:spPr>
          <a:xfrm>
            <a:off x="5105400" y="2552700"/>
            <a:ext cx="1968500" cy="1092200"/>
          </a:xfrm>
          <a:prstGeom prst="rect">
            <a:avLst/>
          </a:prstGeom>
        </p:spPr>
      </p:pic>
      <p:pic>
        <p:nvPicPr>
          <p:cNvPr id="8" name="Picture 7"/>
          <p:cNvPicPr>
            <a:picLocks noChangeAspect="1"/>
          </p:cNvPicPr>
          <p:nvPr/>
        </p:nvPicPr>
        <p:blipFill>
          <a:blip r:embed="rId4"/>
          <a:stretch>
            <a:fillRect/>
          </a:stretch>
        </p:blipFill>
        <p:spPr>
          <a:xfrm>
            <a:off x="5105400" y="4800600"/>
            <a:ext cx="1968500" cy="1041400"/>
          </a:xfrm>
          <a:prstGeom prst="rect">
            <a:avLst/>
          </a:prstGeom>
        </p:spPr>
      </p:pic>
    </p:spTree>
    <p:extLst>
      <p:ext uri="{BB962C8B-B14F-4D97-AF65-F5344CB8AC3E}">
        <p14:creationId xmlns:p14="http://schemas.microsoft.com/office/powerpoint/2010/main" val="18251268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Rearrange…</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AA will have lower or comparable IQs;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r>
              <a:rPr lang="en-US" dirty="0" smtClean="0"/>
              <a:t>H</a:t>
            </a:r>
            <a:r>
              <a:rPr lang="en-US" baseline="-25000" dirty="0" smtClean="0"/>
              <a:t>1</a:t>
            </a:r>
            <a:r>
              <a:rPr lang="en-US" dirty="0" smtClean="0"/>
              <a:t>:</a:t>
            </a:r>
          </a:p>
          <a:p>
            <a:pPr marL="0" indent="0" algn="ctr">
              <a:buNone/>
            </a:pPr>
            <a:r>
              <a:rPr lang="en-US" dirty="0" smtClean="0"/>
              <a:t>AA will have higher IQs;</a:t>
            </a:r>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sp>
        <p:nvSpPr>
          <p:cNvPr id="6" name="Rectangle 5"/>
          <p:cNvSpPr/>
          <p:nvPr/>
        </p:nvSpPr>
        <p:spPr>
          <a:xfrm>
            <a:off x="4305300" y="6178550"/>
            <a:ext cx="2870200" cy="596900"/>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Rectangle 6"/>
          <p:cNvSpPr/>
          <p:nvPr/>
        </p:nvSpPr>
        <p:spPr>
          <a:xfrm>
            <a:off x="4305300" y="3474719"/>
            <a:ext cx="2870200" cy="538481"/>
          </a:xfrm>
          <a:prstGeom prst="rect">
            <a:avLst/>
          </a:prstGeom>
          <a:solidFill>
            <a:srgbClr val="6666CC">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p:cNvPicPr>
            <a:picLocks noChangeAspect="1"/>
          </p:cNvPicPr>
          <p:nvPr/>
        </p:nvPicPr>
        <p:blipFill>
          <a:blip r:embed="rId3"/>
          <a:stretch>
            <a:fillRect/>
          </a:stretch>
        </p:blipFill>
        <p:spPr>
          <a:xfrm>
            <a:off x="4699000" y="2515957"/>
            <a:ext cx="2349500" cy="1395643"/>
          </a:xfrm>
          <a:prstGeom prst="rect">
            <a:avLst/>
          </a:prstGeom>
        </p:spPr>
      </p:pic>
      <p:pic>
        <p:nvPicPr>
          <p:cNvPr id="8" name="Picture 7"/>
          <p:cNvPicPr>
            <a:picLocks noChangeAspect="1"/>
          </p:cNvPicPr>
          <p:nvPr/>
        </p:nvPicPr>
        <p:blipFill>
          <a:blip r:embed="rId4"/>
          <a:stretch>
            <a:fillRect/>
          </a:stretch>
        </p:blipFill>
        <p:spPr>
          <a:xfrm>
            <a:off x="4647173" y="5271857"/>
            <a:ext cx="2401327" cy="1395643"/>
          </a:xfrm>
          <a:prstGeom prst="rect">
            <a:avLst/>
          </a:prstGeom>
        </p:spPr>
      </p:pic>
    </p:spTree>
    <p:extLst>
      <p:ext uri="{BB962C8B-B14F-4D97-AF65-F5344CB8AC3E}">
        <p14:creationId xmlns:p14="http://schemas.microsoft.com/office/powerpoint/2010/main" val="19114864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Recall that we know the population mean and variance/standard deviation</a:t>
            </a:r>
          </a:p>
          <a:p>
            <a:r>
              <a:rPr lang="en-US" dirty="0" smtClean="0"/>
              <a:t>Remember our general formula for any test statistic about </a:t>
            </a:r>
            <a:r>
              <a:rPr lang="en-US" smtClean="0"/>
              <a:t>some generic parameter</a:t>
            </a:r>
            <a:r>
              <a:rPr lang="en-US" dirty="0" smtClean="0"/>
              <a:t>,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486400" y="4559300"/>
            <a:ext cx="1219200" cy="1193800"/>
          </a:xfrm>
          <a:prstGeom prst="rect">
            <a:avLst/>
          </a:prstGeom>
        </p:spPr>
      </p:pic>
    </p:spTree>
    <p:extLst>
      <p:ext uri="{BB962C8B-B14F-4D97-AF65-F5344CB8AC3E}">
        <p14:creationId xmlns:p14="http://schemas.microsoft.com/office/powerpoint/2010/main" val="7785071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431800"/>
            <a:ext cx="9144000" cy="1206090"/>
          </a:xfrm>
        </p:spPr>
        <p:txBody>
          <a:bodyPr/>
          <a:lstStyle/>
          <a:p>
            <a:pPr marL="0" indent="0" algn="ctr">
              <a:buNone/>
            </a:pPr>
            <a:r>
              <a:rPr lang="en-US" dirty="0" smtClean="0"/>
              <a:t>Let’s pretend we live in a crazy 1960’s world, and NASA interns calculated just the sample mean and not the standard deviation before they “lost” the data. Luckily, we know µ </a:t>
            </a:r>
            <a:r>
              <a:rPr lang="en-US" i="1" dirty="0" smtClean="0"/>
              <a:t>and</a:t>
            </a:r>
            <a:r>
              <a:rPr lang="en-US" dirty="0" smtClean="0"/>
              <a:t> 𝞼.</a:t>
            </a:r>
          </a:p>
        </p:txBody>
      </p:sp>
      <p:sp>
        <p:nvSpPr>
          <p:cNvPr id="6" name="TextBox 5"/>
          <p:cNvSpPr txBox="1"/>
          <p:nvPr/>
        </p:nvSpPr>
        <p:spPr>
          <a:xfrm>
            <a:off x="1524000" y="4908353"/>
            <a:ext cx="9144000" cy="1200329"/>
          </a:xfrm>
          <a:prstGeom prst="rect">
            <a:avLst/>
          </a:prstGeom>
          <a:noFill/>
        </p:spPr>
        <p:txBody>
          <a:bodyPr wrap="square" rtlCol="0">
            <a:spAutoFit/>
          </a:bodyPr>
          <a:lstStyle/>
          <a:p>
            <a:pPr algn="ctr"/>
            <a:r>
              <a:rPr lang="en-US" sz="3600" dirty="0">
                <a:latin typeface="Porter Sans Block"/>
                <a:cs typeface="Porter Sans Block"/>
              </a:rPr>
              <a:t>What is the NULL distribution of this test statistic?</a:t>
            </a:r>
            <a:endParaRPr lang="en-US" sz="3600" dirty="0">
              <a:latin typeface="Porter Sans Block"/>
              <a:cs typeface="Porter Sans Block"/>
            </a:endParaRPr>
          </a:p>
        </p:txBody>
      </p:sp>
    </p:spTree>
    <p:extLst>
      <p:ext uri="{BB962C8B-B14F-4D97-AF65-F5344CB8AC3E}">
        <p14:creationId xmlns:p14="http://schemas.microsoft.com/office/powerpoint/2010/main" val="16762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a:t>
            </a:r>
            <a:r>
              <a:rPr lang="en-US" sz="2400" cap="none" dirty="0">
                <a:solidFill>
                  <a:schemeClr val="bg1"/>
                </a:solidFill>
              </a:rPr>
              <a:t>is the mean and standard deviation (the “standard error”) of </a:t>
            </a:r>
            <a:r>
              <a:rPr lang="en-US" sz="2400" cap="none" dirty="0">
                <a:solidFill>
                  <a:schemeClr val="bg1"/>
                </a:solidFill>
              </a:rPr>
              <a:t>the 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a:t>
            </a:r>
            <a:r>
              <a:rPr lang="en-US" sz="2400" cap="none" dirty="0">
                <a:solidFill>
                  <a:schemeClr val="bg1"/>
                </a:solidFill>
              </a:rPr>
              <a:t>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a:t>
            </a:r>
            <a:r>
              <a:rPr lang="en-US" sz="2400" cap="none" dirty="0">
                <a:solidFill>
                  <a:schemeClr val="bg1"/>
                </a:solidFill>
              </a:rPr>
              <a:t>𝝰 = .</a:t>
            </a:r>
            <a:r>
              <a:rPr lang="en-US" sz="2400" cap="none" dirty="0">
                <a:solidFill>
                  <a:schemeClr val="bg1"/>
                </a:solidFill>
              </a:rPr>
              <a:t>05, 1- tailed:  What </a:t>
            </a:r>
            <a:r>
              <a:rPr lang="en-US" sz="2400" cap="none" dirty="0">
                <a:solidFill>
                  <a:schemeClr val="bg1"/>
                </a:solidFill>
              </a:rPr>
              <a:t>value does our sample mean need to “beat” in order for us to conclude that it is higher than the population mean (given random variation present in our sample)</a:t>
            </a:r>
            <a:r>
              <a:rPr lang="en-US" sz="2400" cap="none" dirty="0">
                <a:solidFill>
                  <a:schemeClr val="bg1"/>
                </a:solidFill>
              </a:rPr>
              <a:t>? </a:t>
            </a:r>
            <a:r>
              <a:rPr lang="en-US" sz="2400" cap="none" dirty="0">
                <a:solidFill>
                  <a:srgbClr val="66A7B9"/>
                </a:solidFill>
              </a:rPr>
              <a:t>Draw this! </a:t>
            </a:r>
            <a:r>
              <a:rPr lang="en-US" sz="2400" cap="none" dirty="0">
                <a:solidFill>
                  <a:schemeClr val="bg1"/>
                </a:solidFill>
              </a:rPr>
              <a:t>What </a:t>
            </a:r>
            <a:r>
              <a:rPr lang="en-US" sz="2400" cap="none" dirty="0">
                <a:solidFill>
                  <a:schemeClr val="bg1"/>
                </a:solidFill>
              </a:rPr>
              <a:t>would you conclude if our sample mean is 104? What if it is 108?</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endParaRPr lang="en-US" sz="6000" dirty="0">
              <a:solidFill>
                <a:srgbClr val="66A7B9"/>
              </a:solidFill>
              <a:latin typeface="Porter Sans Block"/>
              <a:cs typeface="Porter Sans Block"/>
            </a:endParaRPr>
          </a:p>
        </p:txBody>
      </p:sp>
    </p:spTree>
    <p:extLst>
      <p:ext uri="{BB962C8B-B14F-4D97-AF65-F5344CB8AC3E}">
        <p14:creationId xmlns:p14="http://schemas.microsoft.com/office/powerpoint/2010/main" val="40566299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a:t>
            </a:r>
            <a:endParaRPr lang="en-US" dirty="0"/>
          </a:p>
        </p:txBody>
      </p:sp>
      <p:pic>
        <p:nvPicPr>
          <p:cNvPr id="4" name="Content Placeholder 3" descr="upper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8868030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ne_tailed_al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Tree>
    <p:extLst>
      <p:ext uri="{BB962C8B-B14F-4D97-AF65-F5344CB8AC3E}">
        <p14:creationId xmlns:p14="http://schemas.microsoft.com/office/powerpoint/2010/main" val="14083707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Dueling distributions</a:t>
            </a:r>
            <a:endParaRPr lang="en-US" dirty="0"/>
          </a:p>
        </p:txBody>
      </p:sp>
      <p:sp>
        <p:nvSpPr>
          <p:cNvPr id="3" name="Content Placeholder 2"/>
          <p:cNvSpPr>
            <a:spLocks noGrp="1"/>
          </p:cNvSpPr>
          <p:nvPr>
            <p:ph idx="1"/>
          </p:nvPr>
        </p:nvSpPr>
        <p:spPr/>
        <p:txBody>
          <a:bodyPr/>
          <a:lstStyle/>
          <a:p>
            <a:r>
              <a:rPr lang="en-US" dirty="0" smtClean="0"/>
              <a:t>In a one-tailed test, we have two dueling hypothetical distributions:</a:t>
            </a:r>
          </a:p>
          <a:p>
            <a:pPr lvl="1"/>
            <a:r>
              <a:rPr lang="en-US" dirty="0" smtClean="0"/>
              <a:t>The null distribution, centered at µ</a:t>
            </a:r>
            <a:r>
              <a:rPr lang="en-US" baseline="-25000" dirty="0" smtClean="0"/>
              <a:t>0</a:t>
            </a:r>
            <a:endParaRPr lang="en-US" dirty="0" smtClean="0"/>
          </a:p>
          <a:p>
            <a:pPr lvl="1"/>
            <a:r>
              <a:rPr lang="en-US" dirty="0" smtClean="0"/>
              <a:t>The alternative distribution, centered around some specific or unspecified other mean (higher or lower?) µ</a:t>
            </a:r>
            <a:r>
              <a:rPr lang="en-US" baseline="-25000" dirty="0" smtClean="0"/>
              <a:t>1</a:t>
            </a:r>
            <a:endParaRPr lang="en-US" dirty="0"/>
          </a:p>
          <a:p>
            <a:pPr lvl="1"/>
            <a:endParaRPr lang="en-US" dirty="0"/>
          </a:p>
        </p:txBody>
      </p:sp>
      <p:pic>
        <p:nvPicPr>
          <p:cNvPr id="4" name="Picture 3" descr="one_tailed_alt-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6500" y="3492500"/>
            <a:ext cx="4711700" cy="3365501"/>
          </a:xfrm>
          <a:prstGeom prst="rect">
            <a:avLst/>
          </a:prstGeom>
        </p:spPr>
      </p:pic>
    </p:spTree>
    <p:extLst>
      <p:ext uri="{BB962C8B-B14F-4D97-AF65-F5344CB8AC3E}">
        <p14:creationId xmlns:p14="http://schemas.microsoft.com/office/powerpoint/2010/main" val="6393684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(non-directional) alternative hypothesis</a:t>
            </a:r>
            <a:endParaRPr lang="en-US" dirty="0"/>
          </a:p>
        </p:txBody>
      </p:sp>
      <p:sp>
        <p:nvSpPr>
          <p:cNvPr id="3" name="Content Placeholder 2"/>
          <p:cNvSpPr>
            <a:spLocks noGrp="1"/>
          </p:cNvSpPr>
          <p:nvPr>
            <p:ph idx="1"/>
          </p:nvPr>
        </p:nvSpPr>
        <p:spPr/>
        <p:txBody>
          <a:bodyPr>
            <a:normAutofit/>
          </a:bodyPr>
          <a:lstStyle/>
          <a:p>
            <a:r>
              <a:rPr lang="en-US" dirty="0"/>
              <a:t>H</a:t>
            </a:r>
            <a:r>
              <a:rPr lang="en-US" baseline="-25000" dirty="0"/>
              <a:t>0</a:t>
            </a:r>
            <a:r>
              <a:rPr lang="en-US" dirty="0"/>
              <a:t>: </a:t>
            </a:r>
          </a:p>
          <a:p>
            <a:pPr marL="0" indent="0" algn="ctr">
              <a:buNone/>
            </a:pPr>
            <a:r>
              <a:rPr lang="en-US" dirty="0" smtClean="0"/>
              <a:t>IQ scores for AA will not differ from population;</a:t>
            </a:r>
          </a:p>
          <a:p>
            <a:endParaRPr lang="en-US" dirty="0" smtClean="0"/>
          </a:p>
          <a:p>
            <a:endParaRPr lang="en-US" dirty="0"/>
          </a:p>
          <a:p>
            <a:endParaRPr lang="en-US" dirty="0" smtClean="0"/>
          </a:p>
          <a:p>
            <a:endParaRPr lang="en-US" dirty="0"/>
          </a:p>
          <a:p>
            <a:r>
              <a:rPr lang="en-US" dirty="0" smtClean="0"/>
              <a:t>H</a:t>
            </a:r>
            <a:r>
              <a:rPr lang="en-US" baseline="-25000" dirty="0" smtClean="0"/>
              <a:t>1</a:t>
            </a:r>
            <a:r>
              <a:rPr lang="en-US" dirty="0" smtClean="0"/>
              <a:t>:</a:t>
            </a:r>
          </a:p>
          <a:p>
            <a:pPr marL="0" indent="0" algn="ctr">
              <a:buNone/>
            </a:pPr>
            <a:r>
              <a:rPr lang="en-US" dirty="0" smtClean="0"/>
              <a:t>IQ scores for AA will be different from population;</a:t>
            </a:r>
          </a:p>
          <a:p>
            <a:pPr lvl="1"/>
            <a:endParaRPr lang="en-US" dirty="0"/>
          </a:p>
        </p:txBody>
      </p:sp>
      <p:pic>
        <p:nvPicPr>
          <p:cNvPr id="5" name="Picture 4"/>
          <p:cNvPicPr>
            <a:picLocks noChangeAspect="1"/>
          </p:cNvPicPr>
          <p:nvPr/>
        </p:nvPicPr>
        <p:blipFill>
          <a:blip r:embed="rId2"/>
          <a:stretch>
            <a:fillRect/>
          </a:stretch>
        </p:blipFill>
        <p:spPr>
          <a:xfrm>
            <a:off x="9354880" y="4876800"/>
            <a:ext cx="1313121" cy="1981200"/>
          </a:xfrm>
          <a:prstGeom prst="rect">
            <a:avLst/>
          </a:prstGeom>
        </p:spPr>
      </p:pic>
      <p:pic>
        <p:nvPicPr>
          <p:cNvPr id="4" name="Picture 3"/>
          <p:cNvPicPr>
            <a:picLocks noChangeAspect="1"/>
          </p:cNvPicPr>
          <p:nvPr/>
        </p:nvPicPr>
        <p:blipFill>
          <a:blip r:embed="rId3"/>
          <a:stretch>
            <a:fillRect/>
          </a:stretch>
        </p:blipFill>
        <p:spPr>
          <a:xfrm>
            <a:off x="4495800" y="2646438"/>
            <a:ext cx="2463800" cy="1290562"/>
          </a:xfrm>
          <a:prstGeom prst="rect">
            <a:avLst/>
          </a:prstGeom>
        </p:spPr>
      </p:pic>
      <p:pic>
        <p:nvPicPr>
          <p:cNvPr id="6" name="Picture 5"/>
          <p:cNvPicPr>
            <a:picLocks noChangeAspect="1"/>
          </p:cNvPicPr>
          <p:nvPr/>
        </p:nvPicPr>
        <p:blipFill>
          <a:blip r:embed="rId4"/>
          <a:stretch>
            <a:fillRect/>
          </a:stretch>
        </p:blipFill>
        <p:spPr>
          <a:xfrm>
            <a:off x="4660900" y="5245202"/>
            <a:ext cx="2298700" cy="1295299"/>
          </a:xfrm>
          <a:prstGeom prst="rect">
            <a:avLst/>
          </a:prstGeom>
        </p:spPr>
      </p:pic>
    </p:spTree>
    <p:extLst>
      <p:ext uri="{BB962C8B-B14F-4D97-AF65-F5344CB8AC3E}">
        <p14:creationId xmlns:p14="http://schemas.microsoft.com/office/powerpoint/2010/main" val="14640183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General </a:t>
            </a:r>
            <a:r>
              <a:rPr lang="en-US" dirty="0"/>
              <a:t>idea for an </a:t>
            </a:r>
            <a:r>
              <a:rPr lang="en-US" dirty="0" smtClean="0"/>
              <a:t>estimator</a:t>
            </a:r>
            <a:endParaRPr lang="en-US" dirty="0"/>
          </a:p>
        </p:txBody>
      </p:sp>
      <p:sp>
        <p:nvSpPr>
          <p:cNvPr id="3" name="Content Placeholder 2"/>
          <p:cNvSpPr>
            <a:spLocks noGrp="1"/>
          </p:cNvSpPr>
          <p:nvPr>
            <p:ph idx="1"/>
          </p:nvPr>
        </p:nvSpPr>
        <p:spPr/>
        <p:txBody>
          <a:bodyPr/>
          <a:lstStyle/>
          <a:p>
            <a:r>
              <a:rPr lang="en-US" dirty="0"/>
              <a:t>P</a:t>
            </a:r>
            <a:r>
              <a:rPr lang="en-US" dirty="0" smtClean="0"/>
              <a:t>oint </a:t>
            </a:r>
            <a:r>
              <a:rPr lang="en-US" dirty="0"/>
              <a:t>estimate is your single best guess at the </a:t>
            </a:r>
            <a:r>
              <a:rPr lang="en-US" dirty="0" smtClean="0"/>
              <a:t>parameter </a:t>
            </a:r>
            <a:endParaRPr lang="en-US" dirty="0"/>
          </a:p>
          <a:p>
            <a:r>
              <a:rPr lang="en-US" dirty="0"/>
              <a:t>I</a:t>
            </a:r>
            <a:r>
              <a:rPr lang="en-US" dirty="0" smtClean="0"/>
              <a:t>nterval </a:t>
            </a:r>
            <a:r>
              <a:rPr lang="en-US" dirty="0"/>
              <a:t>estimate, i.e. confidence interval, provides a set of possible values </a:t>
            </a:r>
            <a:r>
              <a:rPr lang="en-US" dirty="0" smtClean="0"/>
              <a:t>for that parameter value that </a:t>
            </a:r>
            <a:r>
              <a:rPr lang="en-US" dirty="0"/>
              <a:t>are “compatible” with the data </a:t>
            </a:r>
          </a:p>
          <a:p>
            <a:r>
              <a:rPr lang="en-US" dirty="0"/>
              <a:t>C</a:t>
            </a:r>
            <a:r>
              <a:rPr lang="en-US" dirty="0" smtClean="0"/>
              <a:t>onstruction </a:t>
            </a:r>
            <a:r>
              <a:rPr lang="en-US" dirty="0"/>
              <a:t>of </a:t>
            </a:r>
            <a:r>
              <a:rPr lang="en-US" dirty="0" smtClean="0"/>
              <a:t>confidence interval requires </a:t>
            </a:r>
            <a:r>
              <a:rPr lang="en-US" dirty="0"/>
              <a:t>knowledge of the estimator’s distribution </a:t>
            </a:r>
          </a:p>
          <a:p>
            <a:endParaRPr lang="en-US" dirty="0"/>
          </a:p>
        </p:txBody>
      </p:sp>
    </p:spTree>
    <p:extLst>
      <p:ext uri="{BB962C8B-B14F-4D97-AF65-F5344CB8AC3E}">
        <p14:creationId xmlns:p14="http://schemas.microsoft.com/office/powerpoint/2010/main" val="37403450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82601"/>
            <a:ext cx="9144000" cy="4079875"/>
          </a:xfrm>
        </p:spPr>
        <p:txBody>
          <a:bodyPr anchor="t" anchorCtr="1">
            <a:normAutofit/>
          </a:bodyPr>
          <a:lstStyle/>
          <a:p>
            <a:r>
              <a:rPr lang="en-US" sz="2400" b="1" cap="none" dirty="0">
                <a:solidFill>
                  <a:schemeClr val="bg1"/>
                </a:solidFill>
              </a:rPr>
              <a:t>Before we even look at the data:</a:t>
            </a:r>
            <a:br>
              <a:rPr lang="en-US" sz="2400" b="1" cap="none" dirty="0">
                <a:solidFill>
                  <a:schemeClr val="bg1"/>
                </a:solidFill>
              </a:rPr>
            </a:br>
            <a:r>
              <a:rPr lang="en-US" sz="2400" cap="none" dirty="0">
                <a:solidFill>
                  <a:schemeClr val="bg1"/>
                </a:solidFill>
              </a:rPr>
              <a:t>What </a:t>
            </a:r>
            <a:r>
              <a:rPr lang="en-US" sz="2400" cap="none" dirty="0">
                <a:solidFill>
                  <a:schemeClr val="bg1"/>
                </a:solidFill>
              </a:rPr>
              <a:t>is the mean and standard deviation (the “standard error”) of the </a:t>
            </a:r>
            <a:r>
              <a:rPr lang="en-US" sz="2400" cap="none" dirty="0">
                <a:solidFill>
                  <a:schemeClr val="bg1"/>
                </a:solidFill>
              </a:rPr>
              <a:t>null distribution?</a:t>
            </a:r>
            <a:br>
              <a:rPr lang="en-US" sz="2400" cap="none" dirty="0">
                <a:solidFill>
                  <a:schemeClr val="bg1"/>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What </a:t>
            </a:r>
            <a:r>
              <a:rPr lang="en-US" sz="2400" cap="none" dirty="0">
                <a:solidFill>
                  <a:schemeClr val="bg1"/>
                </a:solidFill>
              </a:rPr>
              <a:t>shall we assume this distribution looks like? </a:t>
            </a:r>
            <a:r>
              <a:rPr lang="en-US" sz="2400" cap="none" dirty="0">
                <a:solidFill>
                  <a:srgbClr val="66A7B9"/>
                </a:solidFill>
              </a:rPr>
              <a:t>Draw it!</a:t>
            </a:r>
            <a:br>
              <a:rPr lang="en-US" sz="2400" cap="none" dirty="0">
                <a:solidFill>
                  <a:srgbClr val="66A7B9"/>
                </a:solidFill>
              </a:rPr>
            </a:br>
            <a:r>
              <a:rPr lang="en-US" sz="2400" cap="none" dirty="0">
                <a:solidFill>
                  <a:schemeClr val="bg1"/>
                </a:solidFill>
              </a:rPr>
              <a:t/>
            </a:r>
            <a:br>
              <a:rPr lang="en-US" sz="2400" cap="none" dirty="0">
                <a:solidFill>
                  <a:schemeClr val="bg1"/>
                </a:solidFill>
              </a:rPr>
            </a:br>
            <a:r>
              <a:rPr lang="en-US" sz="2400" cap="none" dirty="0">
                <a:solidFill>
                  <a:schemeClr val="bg1"/>
                </a:solidFill>
              </a:rPr>
              <a:t>Let </a:t>
            </a:r>
            <a:r>
              <a:rPr lang="en-US" sz="2400" cap="none" dirty="0">
                <a:solidFill>
                  <a:schemeClr val="bg1"/>
                </a:solidFill>
              </a:rPr>
              <a:t>𝝰 = .</a:t>
            </a:r>
            <a:r>
              <a:rPr lang="en-US" sz="2400" cap="none" dirty="0">
                <a:solidFill>
                  <a:schemeClr val="bg1"/>
                </a:solidFill>
              </a:rPr>
              <a:t>05, 2- tailed:  What </a:t>
            </a:r>
            <a:r>
              <a:rPr lang="en-US" sz="2400" cap="none" dirty="0">
                <a:solidFill>
                  <a:schemeClr val="bg1"/>
                </a:solidFill>
              </a:rPr>
              <a:t>value does our sample mean need to “beat” in order for us to conclude that it </a:t>
            </a:r>
            <a:r>
              <a:rPr lang="en-US" sz="2400" cap="none">
                <a:solidFill>
                  <a:schemeClr val="bg1"/>
                </a:solidFill>
              </a:rPr>
              <a:t>is </a:t>
            </a:r>
            <a:r>
              <a:rPr lang="en-US" sz="2400" cap="none">
                <a:solidFill>
                  <a:schemeClr val="bg1"/>
                </a:solidFill>
              </a:rPr>
              <a:t>different </a:t>
            </a:r>
            <a:r>
              <a:rPr lang="en-US" sz="2400" cap="none" dirty="0">
                <a:solidFill>
                  <a:schemeClr val="bg1"/>
                </a:solidFill>
              </a:rPr>
              <a:t>than the population mean (given random variation present in our sample)</a:t>
            </a:r>
            <a:r>
              <a:rPr lang="en-US" sz="2400" cap="none" dirty="0">
                <a:solidFill>
                  <a:schemeClr val="bg1"/>
                </a:solidFill>
              </a:rPr>
              <a:t>? </a:t>
            </a:r>
            <a:r>
              <a:rPr lang="en-US" sz="2400" cap="none" dirty="0">
                <a:solidFill>
                  <a:srgbClr val="66A7B9"/>
                </a:solidFill>
              </a:rPr>
              <a:t>Draw this!  </a:t>
            </a:r>
            <a:r>
              <a:rPr lang="en-US" sz="2400" cap="none" dirty="0">
                <a:solidFill>
                  <a:schemeClr val="bg1"/>
                </a:solidFill>
              </a:rPr>
              <a:t>What would you conclude if our sample mean is 105?</a:t>
            </a:r>
          </a:p>
        </p:txBody>
      </p:sp>
      <p:sp>
        <p:nvSpPr>
          <p:cNvPr id="3" name="Text Placeholder 2"/>
          <p:cNvSpPr>
            <a:spLocks noGrp="1"/>
          </p:cNvSpPr>
          <p:nvPr>
            <p:ph type="body" idx="1"/>
          </p:nvPr>
        </p:nvSpPr>
        <p:spPr/>
        <p:txBody>
          <a:bodyPr>
            <a:noAutofit/>
          </a:bodyPr>
          <a:lstStyle/>
          <a:p>
            <a:r>
              <a:rPr lang="en-US" sz="6000" dirty="0">
                <a:solidFill>
                  <a:srgbClr val="66A7B9"/>
                </a:solidFill>
                <a:latin typeface="Porter Sans Block"/>
                <a:cs typeface="Porter Sans Block"/>
              </a:rPr>
              <a:t>Your Turn</a:t>
            </a:r>
            <a:endParaRPr lang="en-US" sz="6000" dirty="0">
              <a:solidFill>
                <a:srgbClr val="66A7B9"/>
              </a:solidFill>
              <a:latin typeface="Porter Sans Block"/>
              <a:cs typeface="Porter Sans Block"/>
            </a:endParaRPr>
          </a:p>
        </p:txBody>
      </p:sp>
    </p:spTree>
    <p:extLst>
      <p:ext uri="{BB962C8B-B14F-4D97-AF65-F5344CB8AC3E}">
        <p14:creationId xmlns:p14="http://schemas.microsoft.com/office/powerpoint/2010/main" val="35858543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null distribution for the z-statistic</a:t>
            </a:r>
            <a:endParaRPr lang="en-US" dirty="0"/>
          </a:p>
        </p:txBody>
      </p:sp>
      <p:pic>
        <p:nvPicPr>
          <p:cNvPr id="4" name="Content Placeholder 3" descr="two_tail_iq-1.png"/>
          <p:cNvPicPr>
            <a:picLocks noGrp="1" noChangeAspect="1"/>
          </p:cNvPicPr>
          <p:nvPr>
            <p:ph idx="1"/>
          </p:nvPr>
        </p:nvPicPr>
        <p:blipFill>
          <a:blip r:embed="rId2">
            <a:extLst>
              <a:ext uri="{28A0092B-C50C-407E-A947-70E740481C1C}">
                <a14:useLocalDpi xmlns:a14="http://schemas.microsoft.com/office/drawing/2010/main" val="0"/>
              </a:ext>
            </a:extLst>
          </a:blip>
          <a:srcRect l="-10268" r="-10268"/>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26151945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alternative hypothesis</a:t>
            </a:r>
            <a:endParaRPr lang="en-US" dirty="0"/>
          </a:p>
        </p:txBody>
      </p:sp>
      <p:sp>
        <p:nvSpPr>
          <p:cNvPr id="6" name="Text Placeholder 5"/>
          <p:cNvSpPr>
            <a:spLocks noGrp="1"/>
          </p:cNvSpPr>
          <p:nvPr>
            <p:ph type="body" idx="1"/>
          </p:nvPr>
        </p:nvSpPr>
        <p:spPr/>
        <p:txBody>
          <a:bodyPr/>
          <a:lstStyle/>
          <a:p>
            <a:r>
              <a:rPr lang="en-US" dirty="0" smtClean="0"/>
              <a:t>Directional H</a:t>
            </a:r>
            <a:r>
              <a:rPr lang="en-US" baseline="-25000" dirty="0" smtClean="0"/>
              <a:t>1</a:t>
            </a:r>
            <a:endParaRPr lang="en-US" dirty="0"/>
          </a:p>
        </p:txBody>
      </p:sp>
      <p:pic>
        <p:nvPicPr>
          <p:cNvPr id="10" name="Content Placeholder 9" descr="upper_tail_iq-1.png"/>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t="-20345" b="-20345"/>
          <a:stretch>
            <a:fillRect/>
          </a:stretch>
        </p:blipFill>
        <p:spPr/>
      </p:pic>
      <p:sp>
        <p:nvSpPr>
          <p:cNvPr id="7" name="Text Placeholder 6"/>
          <p:cNvSpPr>
            <a:spLocks noGrp="1"/>
          </p:cNvSpPr>
          <p:nvPr>
            <p:ph type="body" sz="quarter" idx="3"/>
          </p:nvPr>
        </p:nvSpPr>
        <p:spPr/>
        <p:txBody>
          <a:bodyPr/>
          <a:lstStyle/>
          <a:p>
            <a:r>
              <a:rPr lang="en-US" dirty="0" smtClean="0">
                <a:latin typeface="Gill Sans"/>
                <a:cs typeface="Gill Sans"/>
              </a:rPr>
              <a:t>Non-directional H</a:t>
            </a:r>
            <a:r>
              <a:rPr lang="en-US" baseline="-25000" dirty="0" smtClean="0">
                <a:latin typeface="Gill Sans"/>
                <a:cs typeface="Gill Sans"/>
              </a:rPr>
              <a:t>1</a:t>
            </a:r>
            <a:endParaRPr lang="en-US" dirty="0">
              <a:latin typeface="Gill Sans"/>
              <a:cs typeface="Gill Sans"/>
            </a:endParaRPr>
          </a:p>
        </p:txBody>
      </p:sp>
      <p:pic>
        <p:nvPicPr>
          <p:cNvPr id="9" name="Content Placeholder 8" descr="two_tail_iq-1.png"/>
          <p:cNvPicPr>
            <a:picLocks noGrp="1" noChangeAspect="1"/>
          </p:cNvPicPr>
          <p:nvPr>
            <p:ph sz="quarter" idx="4"/>
          </p:nvPr>
        </p:nvPicPr>
        <p:blipFill>
          <a:blip r:embed="rId3" cstate="print">
            <a:extLst>
              <a:ext uri="{28A0092B-C50C-407E-A947-70E740481C1C}">
                <a14:useLocalDpi xmlns:a14="http://schemas.microsoft.com/office/drawing/2010/main" val="0"/>
              </a:ext>
            </a:extLst>
          </a:blip>
          <a:srcRect t="-20345" b="-20345"/>
          <a:stretch>
            <a:fillRect/>
          </a:stretch>
        </p:blipFill>
        <p:spPr/>
      </p:pic>
      <p:sp>
        <p:nvSpPr>
          <p:cNvPr id="4" name="Rounded Rectangular Callout 3"/>
          <p:cNvSpPr/>
          <p:nvPr/>
        </p:nvSpPr>
        <p:spPr>
          <a:xfrm>
            <a:off x="4302893" y="2911643"/>
            <a:ext cx="1374008" cy="552115"/>
          </a:xfrm>
          <a:prstGeom prst="wedgeRoundRectCallout">
            <a:avLst>
              <a:gd name="adj1" fmla="val -3809"/>
              <a:gd name="adj2" fmla="val 128587"/>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1 tailed</a:t>
            </a:r>
            <a:endParaRPr lang="en-US" sz="2800" b="1" dirty="0">
              <a:latin typeface="Lobster Two"/>
              <a:cs typeface="Lobster Two"/>
            </a:endParaRPr>
          </a:p>
        </p:txBody>
      </p:sp>
      <p:sp>
        <p:nvSpPr>
          <p:cNvPr id="5" name="Rounded Rectangular Callout 4"/>
          <p:cNvSpPr/>
          <p:nvPr/>
        </p:nvSpPr>
        <p:spPr>
          <a:xfrm>
            <a:off x="8697093" y="2911643"/>
            <a:ext cx="1374008" cy="552115"/>
          </a:xfrm>
          <a:prstGeom prst="wedgeRoundRectCallout">
            <a:avLst>
              <a:gd name="adj1" fmla="val 7478"/>
              <a:gd name="adj2" fmla="val 135124"/>
              <a:gd name="adj3" fmla="val 16667"/>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800" b="1" dirty="0">
                <a:latin typeface="Lobster Two"/>
                <a:cs typeface="Lobster Two"/>
              </a:rPr>
              <a:t>2</a:t>
            </a:r>
            <a:r>
              <a:rPr lang="en-US" sz="2800" b="1" dirty="0">
                <a:latin typeface="Lobster Two"/>
                <a:cs typeface="Lobster Two"/>
              </a:rPr>
              <a:t> tailed</a:t>
            </a:r>
            <a:endParaRPr lang="en-US" sz="2800" b="1" dirty="0">
              <a:latin typeface="Lobster Two"/>
              <a:cs typeface="Lobster Two"/>
            </a:endParaRPr>
          </a:p>
        </p:txBody>
      </p:sp>
    </p:spTree>
    <p:extLst>
      <p:ext uri="{BB962C8B-B14F-4D97-AF65-F5344CB8AC3E}">
        <p14:creationId xmlns:p14="http://schemas.microsoft.com/office/powerpoint/2010/main" val="22202162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4931510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sample mean is…</a:t>
            </a:r>
            <a:endParaRPr lang="en-US" dirty="0"/>
          </a:p>
        </p:txBody>
      </p:sp>
      <p:pic>
        <p:nvPicPr>
          <p:cNvPr id="5" name="Content Placeholder 4"/>
          <p:cNvPicPr>
            <a:picLocks noGrp="1" noChangeAspect="1"/>
          </p:cNvPicPr>
          <p:nvPr>
            <p:ph idx="1"/>
          </p:nvPr>
        </p:nvPicPr>
        <p:blipFill rotWithShape="1">
          <a:blip r:embed="rId2"/>
          <a:srcRect t="4850" b="4850"/>
          <a:stretch/>
        </p:blipFill>
        <p:spPr/>
      </p:pic>
      <p:pic>
        <p:nvPicPr>
          <p:cNvPr id="6" name="Picture 5"/>
          <p:cNvPicPr>
            <a:picLocks noChangeAspect="1"/>
          </p:cNvPicPr>
          <p:nvPr/>
        </p:nvPicPr>
        <p:blipFill>
          <a:blip r:embed="rId3"/>
          <a:stretch>
            <a:fillRect/>
          </a:stretch>
        </p:blipFill>
        <p:spPr>
          <a:xfrm>
            <a:off x="1981201" y="5286829"/>
            <a:ext cx="4343400" cy="999671"/>
          </a:xfrm>
          <a:prstGeom prst="rect">
            <a:avLst/>
          </a:prstGeom>
        </p:spPr>
      </p:pic>
    </p:spTree>
    <p:extLst>
      <p:ext uri="{BB962C8B-B14F-4D97-AF65-F5344CB8AC3E}">
        <p14:creationId xmlns:p14="http://schemas.microsoft.com/office/powerpoint/2010/main" val="29738665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z-test</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
        <p:nvSpPr>
          <p:cNvPr id="7" name="Rectangle 6"/>
          <p:cNvSpPr/>
          <p:nvPr/>
        </p:nvSpPr>
        <p:spPr>
          <a:xfrm>
            <a:off x="5570220" y="3686810"/>
            <a:ext cx="7797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6852920" y="368681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4394200"/>
            <a:ext cx="7543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6929120" y="4394200"/>
            <a:ext cx="67818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5570220" y="5012690"/>
            <a:ext cx="2037080" cy="113411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220468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z-test</a:t>
            </a:r>
            <a:endParaRPr lang="en-US" dirty="0"/>
          </a:p>
        </p:txBody>
      </p:sp>
      <p:sp>
        <p:nvSpPr>
          <p:cNvPr id="3" name="Content Placeholder 2"/>
          <p:cNvSpPr>
            <a:spLocks noGrp="1"/>
          </p:cNvSpPr>
          <p:nvPr>
            <p:ph idx="1"/>
          </p:nvPr>
        </p:nvSpPr>
        <p:spPr/>
        <p:txBody>
          <a:bodyPr/>
          <a:lstStyle/>
          <a:p>
            <a:r>
              <a:rPr lang="en-US" dirty="0" smtClean="0"/>
              <a:t>For known: </a:t>
            </a:r>
            <a:endParaRPr lang="en-US" dirty="0"/>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pic>
        <p:nvPicPr>
          <p:cNvPr id="5" name="Picture 4"/>
          <p:cNvPicPr>
            <a:picLocks noChangeAspect="1"/>
          </p:cNvPicPr>
          <p:nvPr/>
        </p:nvPicPr>
        <p:blipFill>
          <a:blip r:embed="rId3"/>
          <a:stretch>
            <a:fillRect/>
          </a:stretch>
        </p:blipFill>
        <p:spPr>
          <a:xfrm>
            <a:off x="3937000" y="1676400"/>
            <a:ext cx="1181100" cy="381000"/>
          </a:xfrm>
          <a:prstGeom prst="rect">
            <a:avLst/>
          </a:prstGeom>
        </p:spPr>
      </p:pic>
      <p:pic>
        <p:nvPicPr>
          <p:cNvPr id="6" name="Picture 5"/>
          <p:cNvPicPr>
            <a:picLocks noChangeAspect="1"/>
          </p:cNvPicPr>
          <p:nvPr/>
        </p:nvPicPr>
        <p:blipFill>
          <a:blip r:embed="rId4"/>
          <a:stretch>
            <a:fillRect/>
          </a:stretch>
        </p:blipFill>
        <p:spPr>
          <a:xfrm>
            <a:off x="4597400" y="2667000"/>
            <a:ext cx="3009900" cy="3378200"/>
          </a:xfrm>
          <a:prstGeom prst="rect">
            <a:avLst/>
          </a:prstGeom>
        </p:spPr>
      </p:pic>
    </p:spTree>
    <p:extLst>
      <p:ext uri="{BB962C8B-B14F-4D97-AF65-F5344CB8AC3E}">
        <p14:creationId xmlns:p14="http://schemas.microsoft.com/office/powerpoint/2010/main" val="11304012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t>
            </a:r>
            <a:r>
              <a:rPr lang="en-US" dirty="0" err="1" smtClean="0"/>
              <a:t>wikipedia</a:t>
            </a:r>
            <a:r>
              <a:rPr lang="is-IS" dirty="0" smtClean="0"/>
              <a:t>…</a:t>
            </a:r>
            <a:endParaRPr lang="en-US" dirty="0"/>
          </a:p>
        </p:txBody>
      </p:sp>
      <p:sp>
        <p:nvSpPr>
          <p:cNvPr id="3" name="Content Placeholder 2"/>
          <p:cNvSpPr>
            <a:spLocks noGrp="1"/>
          </p:cNvSpPr>
          <p:nvPr>
            <p:ph idx="1"/>
          </p:nvPr>
        </p:nvSpPr>
        <p:spPr/>
        <p:txBody>
          <a:bodyPr>
            <a:normAutofit/>
          </a:bodyPr>
          <a:lstStyle/>
          <a:p>
            <a:r>
              <a:rPr lang="en-US" dirty="0"/>
              <a:t>The p-value is defined as the probability, under the assumption of </a:t>
            </a:r>
            <a:r>
              <a:rPr lang="en-US" dirty="0" smtClean="0"/>
              <a:t>the null hypothesis, </a:t>
            </a:r>
            <a:r>
              <a:rPr lang="en-US" dirty="0"/>
              <a:t>of obtaining a result equal to or more extreme than what was actually </a:t>
            </a:r>
            <a:r>
              <a:rPr lang="en-US" dirty="0" smtClean="0"/>
              <a:t>observed.</a:t>
            </a:r>
          </a:p>
          <a:p>
            <a:r>
              <a:rPr lang="en-US" dirty="0" smtClean="0"/>
              <a:t>Depending </a:t>
            </a:r>
            <a:r>
              <a:rPr lang="en-US" dirty="0"/>
              <a:t>on how it is looked at, the "more extreme than what was actually observed" can mean </a:t>
            </a:r>
            <a:endParaRPr lang="en-US" dirty="0" smtClean="0"/>
          </a:p>
          <a:p>
            <a:pPr lvl="1"/>
            <a:r>
              <a:rPr lang="en-US" dirty="0" smtClean="0"/>
              <a:t>X ≥ x (</a:t>
            </a:r>
            <a:r>
              <a:rPr lang="en-US" dirty="0"/>
              <a:t>right-tail event) or </a:t>
            </a:r>
            <a:endParaRPr lang="en-US" dirty="0" smtClean="0"/>
          </a:p>
          <a:p>
            <a:pPr lvl="1"/>
            <a:r>
              <a:rPr lang="en-US" dirty="0" smtClean="0"/>
              <a:t>X ≤ x (</a:t>
            </a:r>
            <a:r>
              <a:rPr lang="en-US" dirty="0"/>
              <a:t>left-tail event) or </a:t>
            </a:r>
            <a:endParaRPr lang="en-US" dirty="0" smtClean="0"/>
          </a:p>
          <a:p>
            <a:pPr lvl="1"/>
            <a:r>
              <a:rPr lang="en-US" dirty="0" smtClean="0"/>
              <a:t>the </a:t>
            </a:r>
            <a:r>
              <a:rPr lang="en-US" dirty="0"/>
              <a:t>"smaller" of </a:t>
            </a:r>
            <a:r>
              <a:rPr lang="en-US" dirty="0" smtClean="0"/>
              <a:t>X ≤ x and X ≥ x </a:t>
            </a:r>
            <a:r>
              <a:rPr lang="en-US" dirty="0"/>
              <a:t>(double-tailed event). </a:t>
            </a:r>
            <a:endParaRPr lang="en-US" dirty="0" smtClean="0"/>
          </a:p>
          <a:p>
            <a:r>
              <a:rPr lang="en-US" dirty="0" smtClean="0"/>
              <a:t>Thus</a:t>
            </a:r>
            <a:r>
              <a:rPr lang="en-US" dirty="0"/>
              <a:t>, the p-value is given </a:t>
            </a:r>
            <a:r>
              <a:rPr lang="en-US" dirty="0" smtClean="0"/>
              <a:t>by</a:t>
            </a:r>
          </a:p>
          <a:p>
            <a:pPr lvl="1"/>
            <a:r>
              <a:rPr lang="en-US" dirty="0" err="1" smtClean="0"/>
              <a:t>Pr</a:t>
            </a:r>
            <a:r>
              <a:rPr lang="en-US" dirty="0" smtClean="0"/>
              <a:t>(X ≥ </a:t>
            </a:r>
            <a:r>
              <a:rPr lang="en-US" dirty="0" err="1" smtClean="0"/>
              <a:t>x|H</a:t>
            </a:r>
            <a:r>
              <a:rPr lang="en-US" dirty="0" smtClean="0"/>
              <a:t>) for </a:t>
            </a:r>
            <a:r>
              <a:rPr lang="en-US" dirty="0"/>
              <a:t>right tail event</a:t>
            </a:r>
            <a:r>
              <a:rPr lang="en-US" dirty="0" smtClean="0"/>
              <a:t>,</a:t>
            </a:r>
          </a:p>
          <a:p>
            <a:pPr lvl="1"/>
            <a:r>
              <a:rPr lang="en-US" dirty="0" err="1" smtClean="0"/>
              <a:t>Pr</a:t>
            </a:r>
            <a:r>
              <a:rPr lang="en-US" dirty="0" smtClean="0"/>
              <a:t>(X ≤ </a:t>
            </a:r>
            <a:r>
              <a:rPr lang="en-US" dirty="0" err="1" smtClean="0"/>
              <a:t>x|H</a:t>
            </a:r>
            <a:r>
              <a:rPr lang="en-US" dirty="0" smtClean="0"/>
              <a:t>) for </a:t>
            </a:r>
            <a:r>
              <a:rPr lang="en-US" dirty="0"/>
              <a:t>left tail event</a:t>
            </a:r>
            <a:r>
              <a:rPr lang="en-US" dirty="0" smtClean="0"/>
              <a:t>,</a:t>
            </a:r>
          </a:p>
          <a:p>
            <a:pPr lvl="1"/>
            <a:r>
              <a:rPr lang="en-US" dirty="0" smtClean="0"/>
              <a:t>2*min{</a:t>
            </a:r>
            <a:r>
              <a:rPr lang="en-US" dirty="0" err="1" smtClean="0"/>
              <a:t>Pr</a:t>
            </a:r>
            <a:r>
              <a:rPr lang="en-US" dirty="0" smtClean="0"/>
              <a:t>(X ≤ </a:t>
            </a:r>
            <a:r>
              <a:rPr lang="en-US" dirty="0" err="1" smtClean="0"/>
              <a:t>x|H</a:t>
            </a:r>
            <a:r>
              <a:rPr lang="en-US" dirty="0"/>
              <a:t>),</a:t>
            </a:r>
            <a:r>
              <a:rPr lang="en-US" dirty="0" err="1" smtClean="0"/>
              <a:t>Pr</a:t>
            </a:r>
            <a:r>
              <a:rPr lang="en-US" dirty="0" smtClean="0"/>
              <a:t>(X ≥ </a:t>
            </a:r>
            <a:r>
              <a:rPr lang="en-US" dirty="0" err="1" smtClean="0"/>
              <a:t>x|H</a:t>
            </a:r>
            <a:r>
              <a:rPr lang="en-US" dirty="0" smtClean="0"/>
              <a:t>)} for </a:t>
            </a:r>
            <a:r>
              <a:rPr lang="en-US" dirty="0"/>
              <a:t>double tail event.</a:t>
            </a:r>
          </a:p>
        </p:txBody>
      </p:sp>
    </p:spTree>
    <p:extLst>
      <p:ext uri="{BB962C8B-B14F-4D97-AF65-F5344CB8AC3E}">
        <p14:creationId xmlns:p14="http://schemas.microsoft.com/office/powerpoint/2010/main" val="25722657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math.stackexchange.com/questions/1493880/two-tailed-hypothesis-test-why-do-we-multiply-p-value-by-two</a:t>
            </a:r>
            <a:endParaRPr lang="en-US" dirty="0" smtClean="0"/>
          </a:p>
          <a:p>
            <a:endParaRPr lang="en-US" dirty="0"/>
          </a:p>
        </p:txBody>
      </p:sp>
    </p:spTree>
    <p:extLst>
      <p:ext uri="{BB962C8B-B14F-4D97-AF65-F5344CB8AC3E}">
        <p14:creationId xmlns:p14="http://schemas.microsoft.com/office/powerpoint/2010/main" val="34401641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z</a:t>
            </a:r>
            <a:r>
              <a:rPr lang="en-US" dirty="0" smtClean="0"/>
              <a:t>-test</a:t>
            </a:r>
            <a:endParaRPr lang="en-US" dirty="0"/>
          </a:p>
        </p:txBody>
      </p:sp>
      <p:sp>
        <p:nvSpPr>
          <p:cNvPr id="3" name="Content Placeholder 2"/>
          <p:cNvSpPr>
            <a:spLocks noGrp="1"/>
          </p:cNvSpPr>
          <p:nvPr>
            <p:ph idx="1"/>
          </p:nvPr>
        </p:nvSpPr>
        <p:spPr/>
        <p:txBody>
          <a:bodyPr>
            <a:normAutofit/>
          </a:bodyPr>
          <a:lstStyle/>
          <a:p>
            <a:r>
              <a:rPr lang="en-US" dirty="0" smtClean="0"/>
              <a:t>Does sample perform differently than general population (known: </a:t>
            </a:r>
            <a:r>
              <a:rPr lang="en-US" dirty="0"/>
              <a:t>μ &amp; </a:t>
            </a:r>
            <a:r>
              <a:rPr lang="en-US" dirty="0" err="1" smtClean="0"/>
              <a:t>σ</a:t>
            </a:r>
            <a:r>
              <a:rPr lang="en-US" dirty="0" smtClean="0"/>
              <a:t>)?</a:t>
            </a:r>
          </a:p>
          <a:p>
            <a:endParaRPr lang="en-US" dirty="0"/>
          </a:p>
          <a:p>
            <a:endParaRPr lang="en-US" dirty="0" smtClean="0"/>
          </a:p>
          <a:p>
            <a:endParaRPr lang="en-US" dirty="0"/>
          </a:p>
          <a:p>
            <a:r>
              <a:rPr lang="en-US" dirty="0" smtClean="0"/>
              <a:t>Now what?</a:t>
            </a:r>
          </a:p>
          <a:p>
            <a:pPr lvl="1"/>
            <a:r>
              <a:rPr lang="en-US" dirty="0" smtClean="0"/>
              <a:t>Determine </a:t>
            </a:r>
            <a:r>
              <a:rPr lang="en-US" i="1" dirty="0" err="1" smtClean="0"/>
              <a:t>z</a:t>
            </a:r>
            <a:r>
              <a:rPr lang="en-US" i="1" baseline="-25000" dirty="0" err="1" smtClean="0"/>
              <a:t>critical</a:t>
            </a:r>
            <a:r>
              <a:rPr lang="en-US" dirty="0" smtClean="0"/>
              <a:t> values for your α</a:t>
            </a:r>
          </a:p>
          <a:p>
            <a:pPr lvl="1"/>
            <a:r>
              <a:rPr lang="en-US" dirty="0"/>
              <a:t>Must “beat” ±1.64 for α = .10, 2-</a:t>
            </a:r>
            <a:r>
              <a:rPr lang="en-US" dirty="0" smtClean="0"/>
              <a:t>tailed, to reject null</a:t>
            </a:r>
          </a:p>
          <a:p>
            <a:pPr lvl="1"/>
            <a:r>
              <a:rPr lang="en-US" dirty="0" smtClean="0"/>
              <a:t>Must “beat” ±1.96 for α = .05, 2-tailed</a:t>
            </a:r>
            <a:r>
              <a:rPr lang="en-US" dirty="0"/>
              <a:t>, to reject </a:t>
            </a:r>
            <a:r>
              <a:rPr lang="en-US" dirty="0" smtClean="0"/>
              <a:t>null</a:t>
            </a:r>
          </a:p>
          <a:p>
            <a:pPr lvl="1"/>
            <a:r>
              <a:rPr lang="en-US" dirty="0" smtClean="0"/>
              <a:t>Must </a:t>
            </a:r>
            <a:r>
              <a:rPr lang="en-US" dirty="0"/>
              <a:t>“beat” </a:t>
            </a:r>
            <a:r>
              <a:rPr lang="en-US" dirty="0" smtClean="0"/>
              <a:t>±2.32 </a:t>
            </a:r>
            <a:r>
              <a:rPr lang="en-US" dirty="0"/>
              <a:t>for α = .</a:t>
            </a:r>
            <a:r>
              <a:rPr lang="en-US" dirty="0" smtClean="0"/>
              <a:t>01</a:t>
            </a:r>
            <a:r>
              <a:rPr lang="en-US" dirty="0"/>
              <a:t>, 2-</a:t>
            </a:r>
            <a:r>
              <a:rPr lang="en-US" dirty="0" smtClean="0"/>
              <a:t>tailed</a:t>
            </a:r>
            <a:r>
              <a:rPr lang="en-US" dirty="0"/>
              <a:t>, to reject null</a:t>
            </a:r>
          </a:p>
          <a:p>
            <a:pPr lvl="1"/>
            <a:endParaRPr lang="en-US" dirty="0" smtClean="0"/>
          </a:p>
          <a:p>
            <a:pPr lvl="1"/>
            <a:endParaRPr lang="en-US" dirty="0"/>
          </a:p>
        </p:txBody>
      </p:sp>
      <p:graphicFrame>
        <p:nvGraphicFramePr>
          <p:cNvPr id="4" name="Object 3"/>
          <p:cNvGraphicFramePr>
            <a:graphicFrameLocks noChangeAspect="1"/>
          </p:cNvGraphicFramePr>
          <p:nvPr>
            <p:extLst/>
          </p:nvPr>
        </p:nvGraphicFramePr>
        <p:xfrm>
          <a:off x="5070475" y="2686051"/>
          <a:ext cx="1887538" cy="1001713"/>
        </p:xfrm>
        <a:graphic>
          <a:graphicData uri="http://schemas.openxmlformats.org/presentationml/2006/ole">
            <mc:AlternateContent xmlns:mc="http://schemas.openxmlformats.org/markup-compatibility/2006">
              <mc:Choice xmlns:v="urn:schemas-microsoft-com:vml" Requires="v">
                <p:oleObj spid="_x0000_s1028" name="Equation" r:id="rId3" imgW="812800" imgH="431800" progId="Equation.3">
                  <p:embed/>
                </p:oleObj>
              </mc:Choice>
              <mc:Fallback>
                <p:oleObj name="Equation" r:id="rId3" imgW="812800" imgH="431800" progId="Equation.3">
                  <p:embed/>
                  <p:pic>
                    <p:nvPicPr>
                      <p:cNvPr id="0" name=""/>
                      <p:cNvPicPr/>
                      <p:nvPr/>
                    </p:nvPicPr>
                    <p:blipFill>
                      <a:blip r:embed="rId4"/>
                      <a:stretch>
                        <a:fillRect/>
                      </a:stretch>
                    </p:blipFill>
                    <p:spPr>
                      <a:xfrm>
                        <a:off x="5070475" y="2686051"/>
                        <a:ext cx="1887538" cy="1001713"/>
                      </a:xfrm>
                      <a:prstGeom prst="rect">
                        <a:avLst/>
                      </a:prstGeom>
                    </p:spPr>
                  </p:pic>
                </p:oleObj>
              </mc:Fallback>
            </mc:AlternateContent>
          </a:graphicData>
        </a:graphic>
      </p:graphicFrame>
    </p:spTree>
    <p:extLst>
      <p:ext uri="{BB962C8B-B14F-4D97-AF65-F5344CB8AC3E}">
        <p14:creationId xmlns:p14="http://schemas.microsoft.com/office/powerpoint/2010/main" val="2536193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Therefore…</a:t>
            </a:r>
            <a:endParaRPr lang="en-US" dirty="0"/>
          </a:p>
        </p:txBody>
      </p:sp>
      <p:sp>
        <p:nvSpPr>
          <p:cNvPr id="3" name="Content Placeholder 2"/>
          <p:cNvSpPr>
            <a:spLocks noGrp="1"/>
          </p:cNvSpPr>
          <p:nvPr>
            <p:ph idx="1"/>
          </p:nvPr>
        </p:nvSpPr>
        <p:spPr/>
        <p:txBody>
          <a:bodyPr/>
          <a:lstStyle/>
          <a:p>
            <a:r>
              <a:rPr lang="en-US" dirty="0"/>
              <a:t>T</a:t>
            </a:r>
            <a:r>
              <a:rPr lang="en-US" dirty="0" smtClean="0"/>
              <a:t>o </a:t>
            </a:r>
            <a:r>
              <a:rPr lang="en-US" dirty="0"/>
              <a:t>complete a hypothesis test or convey the precision of a point estimate, we need the statistic’s or estimator’s </a:t>
            </a:r>
            <a:r>
              <a:rPr lang="en-US" i="1" dirty="0"/>
              <a:t>sampling distribution </a:t>
            </a:r>
            <a:endParaRPr lang="en-US" dirty="0"/>
          </a:p>
          <a:p>
            <a:r>
              <a:rPr lang="en-US" dirty="0"/>
              <a:t>“sampling” here should invoke “long-run”, “hypothetical repeats of the experiment” </a:t>
            </a:r>
          </a:p>
          <a:p>
            <a:r>
              <a:rPr lang="en-US" dirty="0"/>
              <a:t>F</a:t>
            </a:r>
            <a:r>
              <a:rPr lang="en-US" dirty="0" smtClean="0"/>
              <a:t>or </a:t>
            </a:r>
            <a:r>
              <a:rPr lang="en-US" dirty="0"/>
              <a:t>an estimator, the standard deviation of the sampling distribution is called the </a:t>
            </a:r>
            <a:r>
              <a:rPr lang="en-US" i="1" dirty="0"/>
              <a:t>standard error </a:t>
            </a:r>
            <a:endParaRPr lang="en-US" dirty="0"/>
          </a:p>
          <a:p>
            <a:endParaRPr lang="en-US" dirty="0"/>
          </a:p>
        </p:txBody>
      </p:sp>
    </p:spTree>
    <p:extLst>
      <p:ext uri="{BB962C8B-B14F-4D97-AF65-F5344CB8AC3E}">
        <p14:creationId xmlns:p14="http://schemas.microsoft.com/office/powerpoint/2010/main" val="26797668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2"/>
          <a:srcRect t="4437" b="4437"/>
          <a:stretch>
            <a:fillRect/>
          </a:stretch>
        </p:blipFill>
        <p:spPr/>
      </p:pic>
      <p:sp>
        <p:nvSpPr>
          <p:cNvPr id="5" name="Rectangle 4"/>
          <p:cNvSpPr/>
          <p:nvPr/>
        </p:nvSpPr>
        <p:spPr>
          <a:xfrm>
            <a:off x="1981200" y="31407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2035810"/>
            <a:ext cx="3352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4245610"/>
            <a:ext cx="22098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191000" y="4245610"/>
            <a:ext cx="1816100" cy="5549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65937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the p-value</a:t>
            </a:r>
            <a:endParaRPr lang="en-US" dirty="0"/>
          </a:p>
        </p:txBody>
      </p:sp>
      <p:sp>
        <p:nvSpPr>
          <p:cNvPr id="3" name="Content Placeholder 2"/>
          <p:cNvSpPr>
            <a:spLocks noGrp="1"/>
          </p:cNvSpPr>
          <p:nvPr>
            <p:ph sz="half" idx="1"/>
          </p:nvPr>
        </p:nvSpPr>
        <p:spPr/>
        <p:txBody>
          <a:bodyPr>
            <a:normAutofit/>
          </a:bodyPr>
          <a:lstStyle/>
          <a:p>
            <a:r>
              <a:rPr lang="en-US" sz="2000" dirty="0"/>
              <a:t>One-tailed</a:t>
            </a:r>
          </a:p>
          <a:p>
            <a:pPr marL="0" indent="0">
              <a:buNone/>
            </a:pPr>
            <a:r>
              <a:rPr lang="en-US" sz="2000" b="1" dirty="0" err="1">
                <a:solidFill>
                  <a:srgbClr val="FF6666"/>
                </a:solidFill>
                <a:latin typeface="Courier New"/>
                <a:cs typeface="Courier New"/>
              </a:rPr>
              <a:t>pz_up</a:t>
            </a:r>
            <a:r>
              <a:rPr lang="en-US" sz="2000" b="1" dirty="0">
                <a:solidFill>
                  <a:srgbClr val="FF6666"/>
                </a:solidFill>
                <a:latin typeface="Courier New"/>
                <a:cs typeface="Courier New"/>
              </a:rPr>
              <a:t> &lt;- 1 - </a:t>
            </a:r>
            <a:r>
              <a:rPr lang="en-US" sz="2000" b="1" dirty="0" err="1">
                <a:solidFill>
                  <a:srgbClr val="FF6666"/>
                </a:solidFill>
                <a:latin typeface="Courier New"/>
                <a:cs typeface="Courier New"/>
              </a:rPr>
              <a:t>pnorm</a:t>
            </a:r>
            <a:r>
              <a:rPr lang="en-US" sz="2000" b="1" dirty="0">
                <a:solidFill>
                  <a:srgbClr val="FF6666"/>
                </a:solidFill>
                <a:latin typeface="Courier New"/>
                <a:cs typeface="Courier New"/>
              </a:rPr>
              <a:t>(z)</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pz_2 &lt;- 2*</a:t>
            </a:r>
            <a:r>
              <a:rPr lang="en-US" sz="2000" b="1" dirty="0" err="1">
                <a:solidFill>
                  <a:srgbClr val="FF6666"/>
                </a:solidFill>
                <a:latin typeface="Courier New"/>
                <a:cs typeface="Courier New"/>
              </a:rPr>
              <a:t>pz_up</a:t>
            </a:r>
            <a:endParaRPr lang="en-US" sz="2000" b="1" dirty="0">
              <a:solidFill>
                <a:srgbClr val="FF6666"/>
              </a:solidFill>
              <a:latin typeface="Courier New"/>
              <a:cs typeface="Courier New"/>
            </a:endParaRPr>
          </a:p>
          <a:p>
            <a:pPr marL="0" indent="0">
              <a:buNone/>
            </a:pPr>
            <a:endParaRPr lang="en-US" sz="2000" b="1" dirty="0">
              <a:solidFill>
                <a:srgbClr val="FF6666"/>
              </a:solidFill>
              <a:latin typeface="Courier New"/>
              <a:cs typeface="Courier New"/>
            </a:endParaRPr>
          </a:p>
          <a:p>
            <a:pPr marL="0" indent="0">
              <a:buNone/>
            </a:pPr>
            <a:r>
              <a:rPr lang="hu-HU" sz="2000" b="1" dirty="0">
                <a:solidFill>
                  <a:srgbClr val="FF6666"/>
                </a:solidFill>
                <a:latin typeface="Courier New"/>
                <a:cs typeface="Courier New"/>
              </a:rPr>
              <a:t>c(pz_up, pz_2)</a:t>
            </a:r>
          </a:p>
          <a:p>
            <a:pPr marL="0" indent="0">
              <a:buNone/>
            </a:pPr>
            <a:r>
              <a:rPr lang="hu-HU" sz="2000" b="1" dirty="0">
                <a:latin typeface="Courier New"/>
                <a:cs typeface="Courier New"/>
              </a:rPr>
              <a:t>[1] 0.04779035 0.09558070</a:t>
            </a:r>
            <a:endParaRPr lang="en-US" sz="2000" b="1" dirty="0">
              <a:latin typeface="Courier New"/>
              <a:cs typeface="Courier New"/>
            </a:endParaRPr>
          </a:p>
        </p:txBody>
      </p:sp>
      <p:pic>
        <p:nvPicPr>
          <p:cNvPr id="6" name="Content Placeholder 5"/>
          <p:cNvPicPr>
            <a:picLocks noGrp="1" noChangeAspect="1"/>
          </p:cNvPicPr>
          <p:nvPr>
            <p:ph sz="half" idx="2"/>
          </p:nvPr>
        </p:nvPicPr>
        <p:blipFill>
          <a:blip r:embed="rId2"/>
          <a:srcRect t="4437" b="4437"/>
          <a:stretch>
            <a:fillRect/>
          </a:stretch>
        </p:blipFill>
        <p:spPr/>
      </p:pic>
    </p:spTree>
    <p:extLst>
      <p:ext uri="{BB962C8B-B14F-4D97-AF65-F5344CB8AC3E}">
        <p14:creationId xmlns:p14="http://schemas.microsoft.com/office/powerpoint/2010/main" val="14824940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sp>
        <p:nvSpPr>
          <p:cNvPr id="3" name="Content Placeholder 2"/>
          <p:cNvSpPr>
            <a:spLocks noGrp="1"/>
          </p:cNvSpPr>
          <p:nvPr>
            <p:ph idx="1"/>
          </p:nvPr>
        </p:nvSpPr>
        <p:spPr/>
        <p:txBody>
          <a:bodyPr>
            <a:normAutofit/>
          </a:bodyPr>
          <a:lstStyle/>
          <a:p>
            <a:pPr marL="0" indent="0">
              <a:buNone/>
            </a:pPr>
            <a:r>
              <a:rPr lang="en-US" b="1" dirty="0">
                <a:solidFill>
                  <a:srgbClr val="FF6666"/>
                </a:solidFill>
                <a:latin typeface="Courier New"/>
                <a:cs typeface="Courier New"/>
              </a:rPr>
              <a:t>pz_1tail &lt;- min(</a:t>
            </a:r>
            <a:r>
              <a:rPr lang="en-US" b="1" dirty="0" err="1">
                <a:solidFill>
                  <a:srgbClr val="FF6666"/>
                </a:solidFill>
                <a:latin typeface="Courier New"/>
                <a:cs typeface="Courier New"/>
              </a:rPr>
              <a:t>pnorm</a:t>
            </a:r>
            <a:r>
              <a:rPr lang="en-US" b="1" dirty="0">
                <a:solidFill>
                  <a:srgbClr val="FF6666"/>
                </a:solidFill>
                <a:latin typeface="Courier New"/>
                <a:cs typeface="Courier New"/>
              </a:rPr>
              <a:t>(z), 1 - </a:t>
            </a:r>
            <a:r>
              <a:rPr lang="en-US" b="1" dirty="0" err="1">
                <a:solidFill>
                  <a:srgbClr val="FF6666"/>
                </a:solidFill>
                <a:latin typeface="Courier New"/>
                <a:cs typeface="Courier New"/>
              </a:rPr>
              <a:t>pnorm</a:t>
            </a:r>
            <a:r>
              <a:rPr lang="en-US" b="1" dirty="0">
                <a:solidFill>
                  <a:srgbClr val="FF6666"/>
                </a:solidFill>
                <a:latin typeface="Courier New"/>
                <a:cs typeface="Courier New"/>
              </a:rPr>
              <a:t>(z))</a:t>
            </a:r>
          </a:p>
          <a:p>
            <a:pPr marL="0" indent="0">
              <a:buNone/>
            </a:pPr>
            <a:r>
              <a:rPr lang="en-US" b="1" dirty="0">
                <a:solidFill>
                  <a:srgbClr val="FF6666"/>
                </a:solidFill>
                <a:latin typeface="Courier New"/>
                <a:cs typeface="Courier New"/>
              </a:rPr>
              <a:t>pz_2tail &lt;- </a:t>
            </a:r>
            <a:r>
              <a:rPr lang="en-US" b="1" dirty="0" smtClean="0">
                <a:solidFill>
                  <a:srgbClr val="FF6666"/>
                </a:solidFill>
                <a:latin typeface="Courier New"/>
                <a:cs typeface="Courier New"/>
              </a:rPr>
              <a:t>2 * pz_1tail</a:t>
            </a:r>
            <a:endParaRPr lang="en-US" b="1" dirty="0">
              <a:solidFill>
                <a:srgbClr val="FF6666"/>
              </a:solidFill>
              <a:latin typeface="Courier New"/>
              <a:cs typeface="Courier New"/>
            </a:endParaRPr>
          </a:p>
          <a:p>
            <a:pPr marL="0" indent="0">
              <a:buNone/>
            </a:pPr>
            <a:r>
              <a:rPr lang="en-US" b="1" dirty="0" smtClean="0">
                <a:solidFill>
                  <a:srgbClr val="FF6666"/>
                </a:solidFill>
                <a:latin typeface="Courier New"/>
                <a:cs typeface="Courier New"/>
              </a:rPr>
              <a:t>pz_2tail</a:t>
            </a:r>
          </a:p>
          <a:p>
            <a:pPr marL="0" indent="0">
              <a:buNone/>
            </a:pPr>
            <a:r>
              <a:rPr lang="en-US" b="1" dirty="0">
                <a:latin typeface="Courier New"/>
                <a:cs typeface="Courier New"/>
              </a:rPr>
              <a:t>[1] 0.0955807</a:t>
            </a:r>
          </a:p>
        </p:txBody>
      </p:sp>
      <p:pic>
        <p:nvPicPr>
          <p:cNvPr id="6" name="Picture 5" descr="two_tail_iq-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1334" y="3403601"/>
            <a:ext cx="4836158" cy="3454399"/>
          </a:xfrm>
          <a:prstGeom prst="rect">
            <a:avLst/>
          </a:prstGeom>
        </p:spPr>
      </p:pic>
      <p:sp>
        <p:nvSpPr>
          <p:cNvPr id="7" name="TextBox 6"/>
          <p:cNvSpPr txBox="1"/>
          <p:nvPr/>
        </p:nvSpPr>
        <p:spPr>
          <a:xfrm>
            <a:off x="7008138" y="3586666"/>
            <a:ext cx="1443024" cy="369332"/>
          </a:xfrm>
          <a:prstGeom prst="rect">
            <a:avLst/>
          </a:prstGeom>
          <a:noFill/>
        </p:spPr>
        <p:txBody>
          <a:bodyPr wrap="none" rtlCol="0">
            <a:spAutoFit/>
          </a:bodyPr>
          <a:lstStyle/>
          <a:p>
            <a:r>
              <a:rPr lang="en-US" i="1" dirty="0">
                <a:solidFill>
                  <a:prstClr val="black"/>
                </a:solidFill>
                <a:latin typeface="Gill Sans"/>
                <a:cs typeface="Gill Sans"/>
                <a:sym typeface="Wingdings"/>
              </a:rPr>
              <a:t> </a:t>
            </a:r>
            <a:r>
              <a:rPr lang="en-US" i="1" dirty="0">
                <a:solidFill>
                  <a:prstClr val="black"/>
                </a:solidFill>
                <a:latin typeface="Gill Sans"/>
                <a:cs typeface="Gill Sans"/>
              </a:rPr>
              <a:t>p = .0955</a:t>
            </a:r>
          </a:p>
        </p:txBody>
      </p:sp>
    </p:spTree>
    <p:extLst>
      <p:ext uri="{BB962C8B-B14F-4D97-AF65-F5344CB8AC3E}">
        <p14:creationId xmlns:p14="http://schemas.microsoft.com/office/powerpoint/2010/main" val="20052404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28351"/>
            <a:ext cx="2832100" cy="419100"/>
          </a:xfrm>
          <a:prstGeom prst="rect">
            <a:avLst/>
          </a:prstGeom>
        </p:spPr>
      </p:pic>
    </p:spTree>
    <p:extLst>
      <p:ext uri="{BB962C8B-B14F-4D97-AF65-F5344CB8AC3E}">
        <p14:creationId xmlns:p14="http://schemas.microsoft.com/office/powerpoint/2010/main" val="7785101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5" name="Picture 4" descr="null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1087"/>
            <a:ext cx="9144000" cy="6531429"/>
          </a:xfrm>
          <a:prstGeom prst="rect">
            <a:avLst/>
          </a:prstGeom>
        </p:spPr>
      </p:pic>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4565716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ll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15553"/>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true</a:t>
            </a:r>
            <a:r>
              <a:rPr lang="en-US" sz="1600" dirty="0">
                <a:solidFill>
                  <a:prstClr val="white"/>
                </a:solidFill>
                <a:latin typeface="Lato" charset="0"/>
                <a:ea typeface="Lato" charset="0"/>
                <a:cs typeface="Lato" charset="0"/>
              </a:rPr>
              <a:t>: 7% false positives using z-test (𝛂 = .05/2)</a:t>
            </a:r>
          </a:p>
          <a:p>
            <a:endParaRPr lang="en-US"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5029200" y="620931"/>
            <a:ext cx="2832100" cy="419100"/>
          </a:xfrm>
          <a:prstGeom prst="rect">
            <a:avLst/>
          </a:prstGeom>
        </p:spPr>
      </p:pic>
    </p:spTree>
    <p:extLst>
      <p:ext uri="{BB962C8B-B14F-4D97-AF65-F5344CB8AC3E}">
        <p14:creationId xmlns:p14="http://schemas.microsoft.com/office/powerpoint/2010/main" val="1289391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ull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5" name="TextBox 4"/>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true</a:t>
            </a:r>
            <a:r>
              <a:rPr lang="en-US" dirty="0">
                <a:solidFill>
                  <a:prstClr val="white"/>
                </a:solidFill>
                <a:latin typeface="Lato" charset="0"/>
                <a:ea typeface="Lato" charset="0"/>
                <a:cs typeface="Lato" charset="0"/>
              </a:rPr>
              <a:t>: 7% false positives using z-test (𝛂 = .05/2)</a:t>
            </a:r>
          </a:p>
          <a:p>
            <a:endParaRPr lang="en-US" dirty="0">
              <a:solidFill>
                <a:prstClr val="black"/>
              </a:solidFill>
              <a:latin typeface="Lato" charset="0"/>
              <a:ea typeface="Lato" charset="0"/>
              <a:cs typeface="Lato" charset="0"/>
            </a:endParaRPr>
          </a:p>
        </p:txBody>
      </p:sp>
      <p:pic>
        <p:nvPicPr>
          <p:cNvPr id="6" name="Picture 5"/>
          <p:cNvPicPr>
            <a:picLocks noChangeAspect="1"/>
          </p:cNvPicPr>
          <p:nvPr/>
        </p:nvPicPr>
        <p:blipFill>
          <a:blip r:embed="rId3"/>
          <a:stretch>
            <a:fillRect/>
          </a:stretch>
        </p:blipFill>
        <p:spPr>
          <a:xfrm>
            <a:off x="5118100" y="615251"/>
            <a:ext cx="2832100" cy="419100"/>
          </a:xfrm>
          <a:prstGeom prst="rect">
            <a:avLst/>
          </a:prstGeom>
        </p:spPr>
      </p:pic>
    </p:spTree>
    <p:extLst>
      <p:ext uri="{BB962C8B-B14F-4D97-AF65-F5344CB8AC3E}">
        <p14:creationId xmlns:p14="http://schemas.microsoft.com/office/powerpoint/2010/main" val="8527118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flipH="1">
            <a:off x="2014280" y="4889500"/>
            <a:ext cx="1313121" cy="1981200"/>
          </a:xfrm>
          <a:prstGeom prst="rect">
            <a:avLst/>
          </a:prstGeom>
        </p:spPr>
      </p:pic>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Content Placeholder 3"/>
          <p:cNvGraphicFramePr>
            <a:graphicFrameLocks noGrp="1"/>
          </p:cNvGraphicFramePr>
          <p:nvPr>
            <p:ph idx="1"/>
            <p:extLst/>
          </p:nvPr>
        </p:nvGraphicFramePr>
        <p:xfrm>
          <a:off x="1981200" y="1600200"/>
          <a:ext cx="8229600" cy="3210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gridSpan="2">
                  <a:txBody>
                    <a:bodyPr/>
                    <a:lstStyle/>
                    <a:p>
                      <a:pPr algn="ctr"/>
                      <a:r>
                        <a:rPr lang="en-US" dirty="0" smtClean="0">
                          <a:solidFill>
                            <a:schemeClr val="tx1"/>
                          </a:solidFill>
                          <a:latin typeface="Lato" charset="0"/>
                          <a:ea typeface="Lato" charset="0"/>
                          <a:cs typeface="Lato" charset="0"/>
                        </a:rPr>
                        <a:t>Call based on observed data</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hMerge="1">
                  <a:txBody>
                    <a:bodyPr/>
                    <a:lstStyle/>
                    <a:p>
                      <a:endParaRPr lang="en-US" dirty="0">
                        <a:solidFill>
                          <a:schemeClr val="tx1"/>
                        </a:solidFill>
                        <a:latin typeface="Gill Sans"/>
                        <a:cs typeface="Gill Sans"/>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b="1" dirty="0" smtClean="0">
                          <a:solidFill>
                            <a:schemeClr val="tx1"/>
                          </a:solidFill>
                          <a:latin typeface="Lato" charset="0"/>
                          <a:ea typeface="Lato" charset="0"/>
                          <a:cs typeface="Lato" charset="0"/>
                        </a:rPr>
                        <a:t>True state of the world</a:t>
                      </a:r>
                      <a:endParaRPr lang="en-US" b="1"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Fail to 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bg1">
                        <a:lumMod val="85000"/>
                      </a:schemeClr>
                    </a:solidFill>
                  </a:tcPr>
                </a:tc>
                <a:tc>
                  <a:txBody>
                    <a:bodyPr/>
                    <a:lstStyle/>
                    <a:p>
                      <a:pPr algn="ctr"/>
                      <a:r>
                        <a:rPr lang="en-US" dirty="0" smtClean="0">
                          <a:solidFill>
                            <a:schemeClr val="tx1"/>
                          </a:solidFill>
                          <a:latin typeface="Lato" charset="0"/>
                          <a:ea typeface="Lato" charset="0"/>
                          <a:cs typeface="Lato" charset="0"/>
                        </a:rPr>
                        <a:t>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endParaRPr lang="en-US">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57150" cap="flat" cmpd="sng" algn="ctr">
                      <a:solidFill>
                        <a:srgbClr val="FF6666"/>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True negative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𝝰</a:t>
                      </a:r>
                    </a:p>
                  </a:txBody>
                  <a:tcPr>
                    <a:lnL w="57150" cap="flat" cmpd="sng" algn="ctr">
                      <a:solidFill>
                        <a:srgbClr val="FF6666"/>
                      </a:solidFill>
                      <a:prstDash val="solid"/>
                      <a:round/>
                      <a:headEnd type="none" w="med" len="med"/>
                      <a:tailEnd type="none" w="med" len="med"/>
                    </a:lnL>
                    <a:lnR w="57150" cap="flat" cmpd="sng" algn="ctr">
                      <a:solidFill>
                        <a:srgbClr val="FF6666"/>
                      </a:solidFill>
                      <a:prstDash val="solid"/>
                      <a:round/>
                      <a:headEnd type="none" w="med" len="med"/>
                      <a:tailEnd type="none" w="med" len="med"/>
                    </a:lnR>
                    <a:lnT w="57150" cap="flat" cmpd="sng" algn="ctr">
                      <a:solidFill>
                        <a:srgbClr val="FF6666"/>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False positive</a:t>
                      </a:r>
                    </a:p>
                    <a:p>
                      <a:pPr algn="ctr"/>
                      <a:r>
                        <a:rPr lang="en-US" dirty="0" smtClean="0">
                          <a:solidFill>
                            <a:schemeClr val="tx1"/>
                          </a:solidFill>
                          <a:latin typeface="Lato" charset="0"/>
                          <a:ea typeface="Lato" charset="0"/>
                          <a:cs typeface="Lato" charset="0"/>
                        </a:rPr>
                        <a:t>Type 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𝝰</a:t>
                      </a:r>
                    </a:p>
                  </a:txBody>
                  <a:tcPr>
                    <a:lnL w="57150" cap="flat" cmpd="sng" algn="ctr">
                      <a:solidFill>
                        <a:srgbClr val="FF6666"/>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1</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prstClr val="black"/>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False negative</a:t>
                      </a:r>
                    </a:p>
                    <a:p>
                      <a:pPr algn="ctr"/>
                      <a:r>
                        <a:rPr lang="en-US" dirty="0" smtClean="0">
                          <a:solidFill>
                            <a:schemeClr val="tx1"/>
                          </a:solidFill>
                          <a:latin typeface="Lato" charset="0"/>
                          <a:ea typeface="Lato" charset="0"/>
                          <a:cs typeface="Lato" charset="0"/>
                        </a:rPr>
                        <a:t>Type II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12700" cap="flat" cmpd="sng" algn="ctr">
                      <a:solidFill>
                        <a:prstClr val="black"/>
                      </a:solidFill>
                      <a:prstDash val="solid"/>
                      <a:round/>
                      <a:headEnd type="none" w="med" len="med"/>
                      <a:tailEnd type="none" w="med" len="med"/>
                    </a:lnL>
                    <a:lnR w="12700" cap="flat" cmpd="sng" algn="ctr">
                      <a:solidFill>
                        <a:prstClr val="black"/>
                      </a:solidFill>
                      <a:prstDash val="solid"/>
                      <a:round/>
                      <a:headEnd type="none" w="med" len="med"/>
                      <a:tailEnd type="none" w="med" len="med"/>
                    </a:lnR>
                    <a:lnT w="57150" cap="flat" cmpd="sng" algn="ctr">
                      <a:solidFill>
                        <a:srgbClr val="FF6666"/>
                      </a:solidFill>
                      <a:prstDash val="solid"/>
                      <a:round/>
                      <a:headEnd type="none" w="med" len="med"/>
                      <a:tailEnd type="none" w="med" len="med"/>
                    </a:lnT>
                    <a:lnB w="12700" cap="flat" cmpd="sng" algn="ctr">
                      <a:solidFill>
                        <a:prstClr val="black"/>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True positive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a:t>
                      </a: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p>
                      <a:pPr algn="ctr"/>
                      <a:endParaRPr lang="en-US" dirty="0" smtClean="0">
                        <a:solidFill>
                          <a:schemeClr val="tx1"/>
                        </a:solidFill>
                        <a:latin typeface="Lato" charset="0"/>
                        <a:ea typeface="Lato" charset="0"/>
                        <a:cs typeface="Lato" charset="0"/>
                      </a:endParaRPr>
                    </a:p>
                  </a:txBody>
                  <a:tcPr>
                    <a:lnL w="12700" cap="flat" cmpd="sng" algn="ctr">
                      <a:solidFill>
                        <a:prstClr val="black"/>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1</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prstClr val="black"/>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dirty="0" smtClean="0">
                          <a:solidFill>
                            <a:schemeClr val="tx1"/>
                          </a:solidFill>
                          <a:latin typeface="Lato" charset="0"/>
                          <a:ea typeface="Lato" charset="0"/>
                          <a:cs typeface="Lato" charset="0"/>
                        </a:rPr>
                        <a:t># rejected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smtClean="0">
                          <a:solidFill>
                            <a:schemeClr val="tx1"/>
                          </a:solidFill>
                          <a:latin typeface="Lato" charset="0"/>
                          <a:ea typeface="Lato" charset="0"/>
                          <a:cs typeface="Lato" charset="0"/>
                        </a:rPr>
                        <a:t># total tests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
        <p:nvSpPr>
          <p:cNvPr id="6" name="Cloud Callout 5"/>
          <p:cNvSpPr/>
          <p:nvPr/>
        </p:nvSpPr>
        <p:spPr>
          <a:xfrm>
            <a:off x="3878580" y="4889500"/>
            <a:ext cx="6332220" cy="1727200"/>
          </a:xfrm>
          <a:prstGeom prst="cloudCallout">
            <a:avLst>
              <a:gd name="adj1" fmla="val -63921"/>
              <a:gd name="adj2" fmla="val -29412"/>
            </a:avLst>
          </a:prstGeom>
          <a:no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4000" b="1" dirty="0">
                <a:solidFill>
                  <a:srgbClr val="FF6666"/>
                </a:solidFill>
                <a:latin typeface="Lobster Two"/>
                <a:cs typeface="Lobster Two"/>
              </a:rPr>
              <a:t>If the null is true…</a:t>
            </a:r>
          </a:p>
        </p:txBody>
      </p:sp>
    </p:spTree>
    <p:extLst>
      <p:ext uri="{BB962C8B-B14F-4D97-AF65-F5344CB8AC3E}">
        <p14:creationId xmlns:p14="http://schemas.microsoft.com/office/powerpoint/2010/main" val="7496021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flipH="1">
            <a:off x="2014280" y="4889500"/>
            <a:ext cx="1313121" cy="1981200"/>
          </a:xfrm>
          <a:prstGeom prst="rect">
            <a:avLst/>
          </a:prstGeom>
        </p:spPr>
      </p:pic>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Content Placeholder 3"/>
          <p:cNvGraphicFramePr>
            <a:graphicFrameLocks noGrp="1"/>
          </p:cNvGraphicFramePr>
          <p:nvPr>
            <p:ph idx="1"/>
            <p:extLst/>
          </p:nvPr>
        </p:nvGraphicFramePr>
        <p:xfrm>
          <a:off x="1981200" y="1600200"/>
          <a:ext cx="8229600" cy="32105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gridSpan="2">
                  <a:txBody>
                    <a:bodyPr/>
                    <a:lstStyle/>
                    <a:p>
                      <a:pPr algn="ctr"/>
                      <a:r>
                        <a:rPr lang="en-US" dirty="0" smtClean="0">
                          <a:solidFill>
                            <a:schemeClr val="tx1"/>
                          </a:solidFill>
                          <a:latin typeface="Lato" charset="0"/>
                          <a:ea typeface="Lato" charset="0"/>
                          <a:cs typeface="Lato" charset="0"/>
                        </a:rPr>
                        <a:t>Call based on observed data</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hMerge="1">
                  <a:txBody>
                    <a:bodyPr/>
                    <a:lstStyle/>
                    <a:p>
                      <a:endParaRPr lang="en-US" dirty="0">
                        <a:solidFill>
                          <a:schemeClr val="tx1"/>
                        </a:solidFill>
                        <a:latin typeface="Gill Sans"/>
                        <a:cs typeface="Gill Sans"/>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b="1" dirty="0" smtClean="0">
                          <a:solidFill>
                            <a:schemeClr val="tx1"/>
                          </a:solidFill>
                          <a:latin typeface="Lato" charset="0"/>
                          <a:ea typeface="Lato" charset="0"/>
                          <a:cs typeface="Lato" charset="0"/>
                        </a:rPr>
                        <a:t>True state of the world</a:t>
                      </a:r>
                      <a:endParaRPr lang="en-US" b="1"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Fail to 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pPr algn="ctr"/>
                      <a:r>
                        <a:rPr lang="en-US" dirty="0" smtClean="0">
                          <a:solidFill>
                            <a:schemeClr val="tx1"/>
                          </a:solidFill>
                          <a:latin typeface="Lato" charset="0"/>
                          <a:ea typeface="Lato" charset="0"/>
                          <a:cs typeface="Lato" charset="0"/>
                        </a:rPr>
                        <a:t>Reject 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endParaRPr lang="en-US">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0</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True negative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𝝰</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False positive</a:t>
                      </a:r>
                    </a:p>
                    <a:p>
                      <a:pPr algn="ctr"/>
                      <a:r>
                        <a:rPr lang="en-US" dirty="0" smtClean="0">
                          <a:solidFill>
                            <a:schemeClr val="tx1"/>
                          </a:solidFill>
                          <a:latin typeface="Lato" charset="0"/>
                          <a:ea typeface="Lato" charset="0"/>
                          <a:cs typeface="Lato" charset="0"/>
                        </a:rPr>
                        <a:t>Type 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𝝰</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r>
                        <a:rPr lang="en-US" dirty="0" smtClean="0">
                          <a:solidFill>
                            <a:schemeClr val="tx1"/>
                          </a:solidFill>
                          <a:latin typeface="Lato" charset="0"/>
                          <a:ea typeface="Lato" charset="0"/>
                          <a:cs typeface="Lato" charset="0"/>
                        </a:rPr>
                        <a:t>H</a:t>
                      </a:r>
                      <a:r>
                        <a:rPr lang="en-US" baseline="-25000" dirty="0" smtClean="0">
                          <a:solidFill>
                            <a:schemeClr val="tx1"/>
                          </a:solidFill>
                          <a:latin typeface="Lato" charset="0"/>
                          <a:ea typeface="Lato" charset="0"/>
                          <a:cs typeface="Lato" charset="0"/>
                        </a:rPr>
                        <a:t>1</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57150" cap="flat" cmpd="sng" algn="ctr">
                      <a:solidFill>
                        <a:srgbClr val="FF6666"/>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D9D9D9"/>
                    </a:solidFill>
                  </a:tcPr>
                </a:tc>
                <a:tc>
                  <a:txBody>
                    <a:bodyPr/>
                    <a:lstStyle/>
                    <a:p>
                      <a:pPr algn="ctr"/>
                      <a:r>
                        <a:rPr lang="en-US" dirty="0" smtClean="0">
                          <a:solidFill>
                            <a:schemeClr val="tx1"/>
                          </a:solidFill>
                          <a:latin typeface="Lato" charset="0"/>
                          <a:ea typeface="Lato" charset="0"/>
                          <a:cs typeface="Lato" charset="0"/>
                        </a:rPr>
                        <a:t>False negative</a:t>
                      </a:r>
                    </a:p>
                    <a:p>
                      <a:pPr algn="ctr"/>
                      <a:r>
                        <a:rPr lang="en-US" dirty="0" smtClean="0">
                          <a:solidFill>
                            <a:schemeClr val="tx1"/>
                          </a:solidFill>
                          <a:latin typeface="Lato" charset="0"/>
                          <a:ea typeface="Lato" charset="0"/>
                          <a:cs typeface="Lato" charset="0"/>
                        </a:rPr>
                        <a:t>Type II error</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57150" cap="flat" cmpd="sng" algn="ctr">
                      <a:solidFill>
                        <a:srgbClr val="FF6666"/>
                      </a:solidFill>
                      <a:prstDash val="solid"/>
                      <a:round/>
                      <a:headEnd type="none" w="med" len="med"/>
                      <a:tailEnd type="none" w="med" len="med"/>
                    </a:lnL>
                    <a:lnR w="57150" cap="flat" cmpd="sng" algn="ctr">
                      <a:solidFill>
                        <a:srgbClr val="FF6666"/>
                      </a:solidFill>
                      <a:prstDash val="solid"/>
                      <a:round/>
                      <a:headEnd type="none" w="med" len="med"/>
                      <a:tailEnd type="none" w="med" len="med"/>
                    </a:lnR>
                    <a:lnT w="57150" cap="flat" cmpd="sng" algn="ctr">
                      <a:solidFill>
                        <a:srgbClr val="FF6666"/>
                      </a:solidFill>
                      <a:prstDash val="solid"/>
                      <a:round/>
                      <a:headEnd type="none" w="med" len="med"/>
                      <a:tailEnd type="none" w="med" len="med"/>
                    </a:lnT>
                    <a:lnB w="57150" cap="flat" cmpd="sng" algn="ctr">
                      <a:solidFill>
                        <a:srgbClr val="FF6666"/>
                      </a:solidFill>
                      <a:prstDash val="solid"/>
                      <a:round/>
                      <a:headEnd type="none" w="med" len="med"/>
                      <a:tailEnd type="none" w="med" len="med"/>
                    </a:lnB>
                    <a:solidFill>
                      <a:schemeClr val="accent3">
                        <a:lumMod val="60000"/>
                        <a:lumOff val="40000"/>
                      </a:schemeClr>
                    </a:solidFill>
                  </a:tcPr>
                </a:tc>
                <a:tc>
                  <a:txBody>
                    <a:bodyPr/>
                    <a:lstStyle/>
                    <a:p>
                      <a:pPr algn="ctr"/>
                      <a:r>
                        <a:rPr lang="en-US" dirty="0" smtClean="0">
                          <a:solidFill>
                            <a:schemeClr val="tx1"/>
                          </a:solidFill>
                          <a:latin typeface="Lato" charset="0"/>
                          <a:ea typeface="Lato" charset="0"/>
                          <a:cs typeface="Lato" charset="0"/>
                        </a:rPr>
                        <a:t>True positive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1 – </a:t>
                      </a:r>
                      <a:r>
                        <a:rPr lang="en-US" dirty="0" smtClean="0">
                          <a:latin typeface="Lato" charset="0"/>
                          <a:ea typeface="Lato" charset="0"/>
                          <a:cs typeface="Lato" charset="0"/>
                        </a:rPr>
                        <a:t>𝛃</a:t>
                      </a:r>
                      <a:endParaRPr lang="en-US" dirty="0" smtClean="0">
                        <a:solidFill>
                          <a:schemeClr val="tx1"/>
                        </a:solidFill>
                        <a:latin typeface="Lato" charset="0"/>
                        <a:ea typeface="Lato" charset="0"/>
                        <a:cs typeface="Lato" charset="0"/>
                      </a:endParaRPr>
                    </a:p>
                  </a:txBody>
                  <a:tcPr>
                    <a:lnL w="57150" cap="flat" cmpd="sng" algn="ctr">
                      <a:solidFill>
                        <a:srgbClr val="FF6666"/>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3">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latin typeface="Lato" charset="0"/>
                          <a:ea typeface="Lato" charset="0"/>
                          <a:cs typeface="Lato" charset="0"/>
                        </a:rPr>
                        <a:t># true H</a:t>
                      </a:r>
                      <a:r>
                        <a:rPr lang="en-US" baseline="-25000" dirty="0" smtClean="0">
                          <a:solidFill>
                            <a:schemeClr val="tx1"/>
                          </a:solidFill>
                          <a:latin typeface="Lato" charset="0"/>
                          <a:ea typeface="Lato" charset="0"/>
                          <a:cs typeface="Lato" charset="0"/>
                        </a:rPr>
                        <a:t>1</a:t>
                      </a:r>
                      <a:r>
                        <a:rPr lang="en-US" baseline="0" dirty="0" smtClean="0">
                          <a:solidFill>
                            <a:schemeClr val="tx1"/>
                          </a:solidFill>
                          <a:latin typeface="Lato" charset="0"/>
                          <a:ea typeface="Lato" charset="0"/>
                          <a:cs typeface="Lato" charset="0"/>
                        </a:rPr>
                        <a:t>’s</a:t>
                      </a:r>
                      <a:endParaRPr lang="en-US" dirty="0" smtClean="0">
                        <a:solidFill>
                          <a:schemeClr val="tx1"/>
                        </a:solidFill>
                        <a:latin typeface="Lato" charset="0"/>
                        <a:ea typeface="Lato" charset="0"/>
                        <a:cs typeface="Lato" charset="0"/>
                      </a:endParaRPr>
                    </a:p>
                    <a:p>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370840">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57150" cap="flat" cmpd="sng" algn="ctr">
                      <a:solidFill>
                        <a:srgbClr val="FF6666"/>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dirty="0" smtClean="0">
                          <a:solidFill>
                            <a:schemeClr val="tx1"/>
                          </a:solidFill>
                          <a:latin typeface="Lato" charset="0"/>
                          <a:ea typeface="Lato" charset="0"/>
                          <a:cs typeface="Lato" charset="0"/>
                        </a:rPr>
                        <a:t># rejected H</a:t>
                      </a:r>
                      <a:r>
                        <a:rPr lang="en-US" baseline="-25000" dirty="0" smtClean="0">
                          <a:solidFill>
                            <a:schemeClr val="tx1"/>
                          </a:solidFill>
                          <a:latin typeface="Lato" charset="0"/>
                          <a:ea typeface="Lato" charset="0"/>
                          <a:cs typeface="Lato" charset="0"/>
                        </a:rPr>
                        <a:t>0</a:t>
                      </a:r>
                      <a:r>
                        <a:rPr lang="en-US" baseline="0" dirty="0" smtClean="0">
                          <a:solidFill>
                            <a:schemeClr val="tx1"/>
                          </a:solidFill>
                          <a:latin typeface="Lato" charset="0"/>
                          <a:ea typeface="Lato" charset="0"/>
                          <a:cs typeface="Lato" charset="0"/>
                        </a:rPr>
                        <a: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dirty="0" smtClean="0">
                          <a:solidFill>
                            <a:schemeClr val="tx1"/>
                          </a:solidFill>
                          <a:latin typeface="Lato" charset="0"/>
                          <a:ea typeface="Lato" charset="0"/>
                          <a:cs typeface="Lato" charset="0"/>
                        </a:rPr>
                        <a:t># total tests</a:t>
                      </a:r>
                      <a:endParaRPr lang="en-US" dirty="0">
                        <a:solidFill>
                          <a:schemeClr val="tx1"/>
                        </a:solidFill>
                        <a:latin typeface="Lato" charset="0"/>
                        <a:ea typeface="Lato" charset="0"/>
                        <a:cs typeface="Lato" charset="0"/>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
        <p:nvSpPr>
          <p:cNvPr id="6" name="Cloud Callout 5"/>
          <p:cNvSpPr/>
          <p:nvPr/>
        </p:nvSpPr>
        <p:spPr>
          <a:xfrm>
            <a:off x="3878580" y="4889500"/>
            <a:ext cx="6332220" cy="1727200"/>
          </a:xfrm>
          <a:prstGeom prst="cloudCallout">
            <a:avLst>
              <a:gd name="adj1" fmla="val -63921"/>
              <a:gd name="adj2" fmla="val -31618"/>
            </a:avLst>
          </a:prstGeom>
          <a:no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But… what if we are wrong??</a:t>
            </a:r>
          </a:p>
        </p:txBody>
      </p:sp>
    </p:spTree>
    <p:extLst>
      <p:ext uri="{BB962C8B-B14F-4D97-AF65-F5344CB8AC3E}">
        <p14:creationId xmlns:p14="http://schemas.microsoft.com/office/powerpoint/2010/main" val="16382866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3"/>
          <p:cNvSpPr txBox="1">
            <a:spLocks/>
          </p:cNvSpPr>
          <p:nvPr/>
        </p:nvSpPr>
        <p:spPr>
          <a:xfrm>
            <a:off x="2246313" y="1229896"/>
            <a:ext cx="7772400" cy="4585367"/>
          </a:xfrm>
          <a:prstGeom prst="rect">
            <a:avLst/>
          </a:prstGeom>
        </p:spPr>
        <p:txBody>
          <a:bodyP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6000" dirty="0">
                <a:solidFill>
                  <a:prstClr val="white"/>
                </a:solidFill>
                <a:latin typeface="Lobster Two"/>
                <a:cs typeface="Lobster Two"/>
              </a:rPr>
              <a:t>“Statistics does not tell us </a:t>
            </a:r>
          </a:p>
          <a:p>
            <a:pPr algn="ctr"/>
            <a:r>
              <a:rPr lang="en-US" sz="6000" dirty="0">
                <a:solidFill>
                  <a:prstClr val="white"/>
                </a:solidFill>
                <a:latin typeface="Noto Serif" charset="0"/>
                <a:ea typeface="Noto Serif" charset="0"/>
                <a:cs typeface="Noto Serif" charset="0"/>
              </a:rPr>
              <a:t>whether </a:t>
            </a:r>
          </a:p>
          <a:p>
            <a:pPr algn="ctr"/>
            <a:r>
              <a:rPr lang="en-US" sz="6000" dirty="0">
                <a:solidFill>
                  <a:prstClr val="white"/>
                </a:solidFill>
                <a:latin typeface="Lobster Two"/>
                <a:cs typeface="Lobster Two"/>
              </a:rPr>
              <a:t>we are right. It tell us the </a:t>
            </a:r>
          </a:p>
          <a:p>
            <a:pPr algn="ctr"/>
            <a:r>
              <a:rPr lang="en-US" sz="6000" dirty="0">
                <a:solidFill>
                  <a:prstClr val="white"/>
                </a:solidFill>
                <a:latin typeface="Noto Serif" charset="0"/>
                <a:ea typeface="Noto Serif" charset="0"/>
                <a:cs typeface="Noto Serif" charset="0"/>
              </a:rPr>
              <a:t>chances</a:t>
            </a:r>
            <a:r>
              <a:rPr lang="en-US" sz="6000" dirty="0">
                <a:solidFill>
                  <a:prstClr val="white"/>
                </a:solidFill>
                <a:latin typeface="Lobster Two"/>
                <a:cs typeface="Lobster Two"/>
              </a:rPr>
              <a:t> </a:t>
            </a:r>
          </a:p>
          <a:p>
            <a:pPr algn="ctr"/>
            <a:r>
              <a:rPr lang="en-US" sz="6000" dirty="0">
                <a:solidFill>
                  <a:prstClr val="white"/>
                </a:solidFill>
                <a:latin typeface="Lobster Two"/>
                <a:cs typeface="Lobster Two"/>
              </a:rPr>
              <a:t>of being wrong.”</a:t>
            </a:r>
          </a:p>
        </p:txBody>
      </p:sp>
      <p:sp>
        <p:nvSpPr>
          <p:cNvPr id="3" name="TextBox 2"/>
          <p:cNvSpPr txBox="1"/>
          <p:nvPr/>
        </p:nvSpPr>
        <p:spPr>
          <a:xfrm>
            <a:off x="1524000" y="6563894"/>
            <a:ext cx="9144000" cy="307777"/>
          </a:xfrm>
          <a:prstGeom prst="rect">
            <a:avLst/>
          </a:prstGeom>
          <a:noFill/>
        </p:spPr>
        <p:txBody>
          <a:bodyPr wrap="square" rtlCol="0">
            <a:spAutoFit/>
          </a:bodyPr>
          <a:lstStyle/>
          <a:p>
            <a:r>
              <a:rPr lang="en-US" sz="1400" dirty="0">
                <a:solidFill>
                  <a:prstClr val="white"/>
                </a:solidFill>
                <a:latin typeface="Lato" charset="0"/>
                <a:ea typeface="Lato" charset="0"/>
                <a:cs typeface="Lato" charset="0"/>
              </a:rPr>
              <a:t>http://</a:t>
            </a:r>
            <a:r>
              <a:rPr lang="en-US" sz="1400" dirty="0" err="1">
                <a:solidFill>
                  <a:prstClr val="white"/>
                </a:solidFill>
                <a:latin typeface="Lato" charset="0"/>
                <a:ea typeface="Lato" charset="0"/>
                <a:cs typeface="Lato" charset="0"/>
              </a:rPr>
              <a:t>www.nature.com</a:t>
            </a:r>
            <a:r>
              <a:rPr lang="en-US" sz="1400" dirty="0">
                <a:solidFill>
                  <a:prstClr val="white"/>
                </a:solidFill>
                <a:latin typeface="Lato" charset="0"/>
                <a:ea typeface="Lato" charset="0"/>
                <a:cs typeface="Lato" charset="0"/>
              </a:rPr>
              <a:t>/</a:t>
            </a:r>
            <a:r>
              <a:rPr lang="en-US" sz="1400" dirty="0" err="1">
                <a:solidFill>
                  <a:prstClr val="white"/>
                </a:solidFill>
                <a:latin typeface="Lato" charset="0"/>
                <a:ea typeface="Lato" charset="0"/>
                <a:cs typeface="Lato" charset="0"/>
              </a:rPr>
              <a:t>nmeth</a:t>
            </a:r>
            <a:r>
              <a:rPr lang="en-US" sz="1400" dirty="0">
                <a:solidFill>
                  <a:prstClr val="white"/>
                </a:solidFill>
                <a:latin typeface="Lato" charset="0"/>
                <a:ea typeface="Lato" charset="0"/>
                <a:cs typeface="Lato" charset="0"/>
              </a:rPr>
              <a:t>/journal/v10/n9/full/nmeth.2613.html</a:t>
            </a:r>
          </a:p>
        </p:txBody>
      </p:sp>
    </p:spTree>
    <p:extLst>
      <p:ext uri="{BB962C8B-B14F-4D97-AF65-F5344CB8AC3E}">
        <p14:creationId xmlns:p14="http://schemas.microsoft.com/office/powerpoint/2010/main" val="36169382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idea for a p-value</a:t>
            </a:r>
            <a:endParaRPr lang="en-US" dirty="0"/>
          </a:p>
        </p:txBody>
      </p:sp>
      <p:sp>
        <p:nvSpPr>
          <p:cNvPr id="3" name="Content Placeholder 2"/>
          <p:cNvSpPr>
            <a:spLocks noGrp="1"/>
          </p:cNvSpPr>
          <p:nvPr>
            <p:ph idx="1"/>
          </p:nvPr>
        </p:nvSpPr>
        <p:spPr/>
        <p:txBody>
          <a:bodyPr/>
          <a:lstStyle/>
          <a:p>
            <a:r>
              <a:rPr lang="en-US" dirty="0" smtClean="0"/>
              <a:t>Probability </a:t>
            </a:r>
            <a:r>
              <a:rPr lang="en-US" dirty="0"/>
              <a:t>under the null </a:t>
            </a:r>
            <a:r>
              <a:rPr lang="en-US" i="1" dirty="0" smtClean="0"/>
              <a:t>H</a:t>
            </a:r>
            <a:r>
              <a:rPr lang="en-US" i="1" baseline="-25000" dirty="0" smtClean="0"/>
              <a:t>0</a:t>
            </a:r>
            <a:r>
              <a:rPr lang="en-US" i="1" dirty="0" smtClean="0"/>
              <a:t> </a:t>
            </a:r>
            <a:r>
              <a:rPr lang="en-US" dirty="0"/>
              <a:t>of observing a test statistic value as or more extreme than that computed from the observed data </a:t>
            </a:r>
            <a:r>
              <a:rPr lang="en-US" dirty="0" smtClean="0"/>
              <a:t>(your sample data)</a:t>
            </a:r>
          </a:p>
          <a:p>
            <a:r>
              <a:rPr lang="en-US" dirty="0"/>
              <a:t>The p-value is </a:t>
            </a:r>
            <a:r>
              <a:rPr lang="en-US" b="1" dirty="0"/>
              <a:t>not</a:t>
            </a:r>
            <a:r>
              <a:rPr lang="en-US" dirty="0"/>
              <a:t> the probability that the null hypothesis is true </a:t>
            </a:r>
          </a:p>
          <a:p>
            <a:r>
              <a:rPr lang="en-US" dirty="0"/>
              <a:t>E</a:t>
            </a:r>
            <a:r>
              <a:rPr lang="en-US" dirty="0" smtClean="0"/>
              <a:t>xample </a:t>
            </a:r>
            <a:r>
              <a:rPr lang="en-US" dirty="0"/>
              <a:t>in a two-sided test, i.e. when both very small and very large values of test stat are “extreme”: </a:t>
            </a:r>
          </a:p>
          <a:p>
            <a:endParaRPr lang="en-US" dirty="0"/>
          </a:p>
        </p:txBody>
      </p:sp>
      <p:pic>
        <p:nvPicPr>
          <p:cNvPr id="4" name="Picture 3"/>
          <p:cNvPicPr>
            <a:picLocks noChangeAspect="1"/>
          </p:cNvPicPr>
          <p:nvPr/>
        </p:nvPicPr>
        <p:blipFill>
          <a:blip r:embed="rId2"/>
          <a:stretch>
            <a:fillRect/>
          </a:stretch>
        </p:blipFill>
        <p:spPr>
          <a:xfrm>
            <a:off x="1739900" y="5395374"/>
            <a:ext cx="8826500" cy="293952"/>
          </a:xfrm>
          <a:prstGeom prst="rect">
            <a:avLst/>
          </a:prstGeom>
        </p:spPr>
      </p:pic>
    </p:spTree>
    <p:extLst>
      <p:ext uri="{BB962C8B-B14F-4D97-AF65-F5344CB8AC3E}">
        <p14:creationId xmlns:p14="http://schemas.microsoft.com/office/powerpoint/2010/main" val="369046504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ways we can be wrong…</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pic>
        <p:nvPicPr>
          <p:cNvPr id="8" name="Content Placeholder 7"/>
          <p:cNvPicPr>
            <a:picLocks noGrp="1" noChangeAspect="1"/>
          </p:cNvPicPr>
          <p:nvPr>
            <p:ph sz="half" idx="2"/>
          </p:nvPr>
        </p:nvPicPr>
        <p:blipFill>
          <a:blip r:embed="rId2"/>
          <a:srcRect l="16860" r="16860"/>
          <a:stretch>
            <a:fillRect/>
          </a:stretch>
        </p:blipFill>
        <p:spPr/>
      </p:pic>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7" name="Content Placeholder 6"/>
          <p:cNvPicPr>
            <a:picLocks noGrp="1" noChangeAspect="1"/>
          </p:cNvPicPr>
          <p:nvPr>
            <p:ph sz="quarter" idx="4"/>
          </p:nvPr>
        </p:nvPicPr>
        <p:blipFill>
          <a:blip r:embed="rId3"/>
          <a:srcRect l="16910" r="16910"/>
          <a:stretch>
            <a:fillRect/>
          </a:stretch>
        </p:blipFill>
        <p:spPr>
          <a:xfrm>
            <a:off x="6278564" y="2438400"/>
            <a:ext cx="3932237" cy="3951288"/>
          </a:xfrm>
        </p:spPr>
      </p:pic>
      <p:sp>
        <p:nvSpPr>
          <p:cNvPr id="9" name="Rectangular Callout 8"/>
          <p:cNvSpPr/>
          <p:nvPr/>
        </p:nvSpPr>
        <p:spPr>
          <a:xfrm>
            <a:off x="1981200" y="4762500"/>
            <a:ext cx="2032000" cy="457200"/>
          </a:xfrm>
          <a:prstGeom prst="wedgeRectCallout">
            <a:avLst>
              <a:gd name="adj1" fmla="val 13601"/>
              <a:gd name="adj2" fmla="val -181944"/>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pregnant”</a:t>
            </a:r>
          </a:p>
        </p:txBody>
      </p:sp>
      <p:sp>
        <p:nvSpPr>
          <p:cNvPr id="10" name="Rectangular Callout 9"/>
          <p:cNvSpPr/>
          <p:nvPr/>
        </p:nvSpPr>
        <p:spPr>
          <a:xfrm>
            <a:off x="7454900" y="2781300"/>
            <a:ext cx="1422400" cy="647700"/>
          </a:xfrm>
          <a:prstGeom prst="wedgeRectCallout">
            <a:avLst>
              <a:gd name="adj1" fmla="val -62738"/>
              <a:gd name="adj2" fmla="val 131618"/>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not pregnant”</a:t>
            </a:r>
          </a:p>
        </p:txBody>
      </p:sp>
    </p:spTree>
    <p:extLst>
      <p:ext uri="{BB962C8B-B14F-4D97-AF65-F5344CB8AC3E}">
        <p14:creationId xmlns:p14="http://schemas.microsoft.com/office/powerpoint/2010/main" val="17112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way we can be wrong…</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pic>
        <p:nvPicPr>
          <p:cNvPr id="8" name="Content Placeholder 7"/>
          <p:cNvPicPr>
            <a:picLocks noGrp="1" noChangeAspect="1"/>
          </p:cNvPicPr>
          <p:nvPr>
            <p:ph sz="half" idx="2"/>
          </p:nvPr>
        </p:nvPicPr>
        <p:blipFill>
          <a:blip r:embed="rId2"/>
          <a:srcRect l="16860" r="16860"/>
          <a:stretch>
            <a:fillRect/>
          </a:stretch>
        </p:blipFill>
        <p:spPr/>
      </p:pic>
      <p:sp>
        <p:nvSpPr>
          <p:cNvPr id="11" name="Text Placeholder 10"/>
          <p:cNvSpPr>
            <a:spLocks noGrp="1"/>
          </p:cNvSpPr>
          <p:nvPr>
            <p:ph type="body" sz="quarter" idx="3"/>
          </p:nvPr>
        </p:nvSpPr>
        <p:spPr/>
        <p:txBody>
          <a:bodyPr/>
          <a:lstStyle/>
          <a:p>
            <a:r>
              <a:rPr lang="en-US" dirty="0" smtClean="0">
                <a:latin typeface="Lato" charset="0"/>
                <a:ea typeface="Lato" charset="0"/>
                <a:cs typeface="Lato" charset="0"/>
              </a:rPr>
              <a:t>Call: 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p:txBody>
      </p:sp>
      <p:sp>
        <p:nvSpPr>
          <p:cNvPr id="6" name="Content Placeholder 5"/>
          <p:cNvSpPr>
            <a:spLocks noGrp="1"/>
          </p:cNvSpPr>
          <p:nvPr>
            <p:ph sz="quarter" idx="4"/>
          </p:nvPr>
        </p:nvSpPr>
        <p:spPr/>
        <p:txBody>
          <a:bodyPr>
            <a:normAutofit/>
          </a:bodyPr>
          <a:lstStyle/>
          <a:p>
            <a:r>
              <a:rPr lang="en-US" dirty="0"/>
              <a:t>If we </a:t>
            </a:r>
            <a:r>
              <a:rPr lang="en-US" dirty="0" smtClean="0"/>
              <a:t>had rejected the null, </a:t>
            </a:r>
            <a:r>
              <a:rPr lang="en-US" dirty="0"/>
              <a:t>it is of course </a:t>
            </a:r>
            <a:r>
              <a:rPr lang="en-US" dirty="0" smtClean="0"/>
              <a:t>possible that we should not have!</a:t>
            </a:r>
          </a:p>
          <a:p>
            <a:r>
              <a:rPr lang="en-US" dirty="0"/>
              <a:t>That is, the true state of the world may be </a:t>
            </a:r>
            <a:r>
              <a:rPr lang="en-US" dirty="0" smtClean="0"/>
              <a:t>H</a:t>
            </a:r>
            <a:r>
              <a:rPr lang="en-US" baseline="-25000" dirty="0" smtClean="0"/>
              <a:t>0</a:t>
            </a:r>
            <a:r>
              <a:rPr lang="en-US" dirty="0" smtClean="0"/>
              <a:t> (he’s not pregnant</a:t>
            </a:r>
            <a:r>
              <a:rPr lang="en-US" dirty="0"/>
              <a:t>), </a:t>
            </a:r>
            <a:r>
              <a:rPr lang="en-US" dirty="0" smtClean="0"/>
              <a:t>but </a:t>
            </a:r>
            <a:r>
              <a:rPr lang="en-US" dirty="0"/>
              <a:t>our sample data </a:t>
            </a:r>
            <a:r>
              <a:rPr lang="en-US" dirty="0" smtClean="0"/>
              <a:t>leads us to reject H</a:t>
            </a:r>
            <a:r>
              <a:rPr lang="en-US" baseline="-25000" dirty="0"/>
              <a:t>0</a:t>
            </a:r>
            <a:r>
              <a:rPr lang="en-US" dirty="0" smtClean="0"/>
              <a:t> and (incorrectly) conclude that he’s pregnant</a:t>
            </a:r>
          </a:p>
          <a:p>
            <a:r>
              <a:rPr lang="en-US" dirty="0" smtClean="0"/>
              <a:t>This is really embarrassing, so we control this: 𝛂 = ?</a:t>
            </a:r>
            <a:endParaRPr lang="en-US" dirty="0"/>
          </a:p>
          <a:p>
            <a:endParaRPr lang="en-US" dirty="0"/>
          </a:p>
        </p:txBody>
      </p:sp>
      <p:sp>
        <p:nvSpPr>
          <p:cNvPr id="9" name="Rectangular Callout 8"/>
          <p:cNvSpPr/>
          <p:nvPr/>
        </p:nvSpPr>
        <p:spPr>
          <a:xfrm>
            <a:off x="1981200" y="4762500"/>
            <a:ext cx="2070100" cy="457200"/>
          </a:xfrm>
          <a:prstGeom prst="wedgeRectCallout">
            <a:avLst>
              <a:gd name="adj1" fmla="val 13601"/>
              <a:gd name="adj2" fmla="val -181944"/>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pregnant”</a:t>
            </a:r>
          </a:p>
        </p:txBody>
      </p:sp>
    </p:spTree>
    <p:extLst>
      <p:ext uri="{BB962C8B-B14F-4D97-AF65-F5344CB8AC3E}">
        <p14:creationId xmlns:p14="http://schemas.microsoft.com/office/powerpoint/2010/main" val="20484032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other way we can be wrong…</a:t>
            </a:r>
            <a:endParaRPr lang="en-US" dirty="0"/>
          </a:p>
        </p:txBody>
      </p:sp>
      <p:sp>
        <p:nvSpPr>
          <p:cNvPr id="3" name="Text Placeholder 2"/>
          <p:cNvSpPr>
            <a:spLocks noGrp="1"/>
          </p:cNvSpPr>
          <p:nvPr>
            <p:ph type="body" idx="1"/>
          </p:nvPr>
        </p:nvSpPr>
        <p:spPr/>
        <p:txBody>
          <a:bodyPr>
            <a:normAutofit/>
          </a:bodyPr>
          <a:lstStyle/>
          <a:p>
            <a:r>
              <a:rPr lang="en-US" dirty="0" smtClean="0"/>
              <a:t>Call: fail to reject H</a:t>
            </a:r>
            <a:r>
              <a:rPr lang="en-US" baseline="-25000" dirty="0" smtClean="0"/>
              <a:t>0</a:t>
            </a:r>
            <a:endParaRPr lang="en-US" dirty="0"/>
          </a:p>
        </p:txBody>
      </p:sp>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7" name="Content Placeholder 6"/>
          <p:cNvPicPr>
            <a:picLocks noGrp="1" noChangeAspect="1"/>
          </p:cNvPicPr>
          <p:nvPr>
            <p:ph sz="quarter" idx="4"/>
          </p:nvPr>
        </p:nvPicPr>
        <p:blipFill>
          <a:blip r:embed="rId2"/>
          <a:srcRect l="16910" r="16910"/>
          <a:stretch>
            <a:fillRect/>
          </a:stretch>
        </p:blipFill>
        <p:spPr>
          <a:xfrm>
            <a:off x="6278564" y="2438400"/>
            <a:ext cx="3932237" cy="3951288"/>
          </a:xfrm>
        </p:spPr>
      </p:pic>
      <p:sp>
        <p:nvSpPr>
          <p:cNvPr id="10" name="Rectangular Callout 9"/>
          <p:cNvSpPr/>
          <p:nvPr/>
        </p:nvSpPr>
        <p:spPr>
          <a:xfrm>
            <a:off x="7454900" y="2781300"/>
            <a:ext cx="1409700" cy="647700"/>
          </a:xfrm>
          <a:prstGeom prst="wedgeRectCallout">
            <a:avLst>
              <a:gd name="adj1" fmla="val -62738"/>
              <a:gd name="adj2" fmla="val 131618"/>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latin typeface="Lato" charset="0"/>
                <a:ea typeface="Lato" charset="0"/>
                <a:cs typeface="Lato" charset="0"/>
              </a:rPr>
              <a:t>“You’re not pregnant”</a:t>
            </a:r>
          </a:p>
        </p:txBody>
      </p:sp>
      <p:sp>
        <p:nvSpPr>
          <p:cNvPr id="4" name="Content Placeholder 3"/>
          <p:cNvSpPr>
            <a:spLocks noGrp="1"/>
          </p:cNvSpPr>
          <p:nvPr>
            <p:ph sz="half" idx="2"/>
          </p:nvPr>
        </p:nvSpPr>
        <p:spPr/>
        <p:txBody>
          <a:bodyPr>
            <a:normAutofit/>
          </a:bodyPr>
          <a:lstStyle/>
          <a:p>
            <a:r>
              <a:rPr lang="en-US" dirty="0" smtClean="0"/>
              <a:t>If we conclude that we cannot reject the null, it is of course possible that we should have!</a:t>
            </a:r>
            <a:endParaRPr lang="en-US" dirty="0"/>
          </a:p>
          <a:p>
            <a:r>
              <a:rPr lang="en-US" dirty="0" smtClean="0"/>
              <a:t>That is, the true state of the world may be H</a:t>
            </a:r>
            <a:r>
              <a:rPr lang="en-US" baseline="-25000" dirty="0" smtClean="0"/>
              <a:t>1</a:t>
            </a:r>
            <a:r>
              <a:rPr lang="en-US" dirty="0" smtClean="0"/>
              <a:t> (she’s pregnant), but our sample data says we don’t have good enough evidence to reject H</a:t>
            </a:r>
            <a:r>
              <a:rPr lang="en-US" baseline="-25000" dirty="0" smtClean="0"/>
              <a:t>0</a:t>
            </a:r>
            <a:r>
              <a:rPr lang="en-US" dirty="0"/>
              <a:t> </a:t>
            </a:r>
            <a:r>
              <a:rPr lang="en-US" dirty="0" smtClean="0"/>
              <a:t>(she’s not pregnant)</a:t>
            </a:r>
            <a:endParaRPr lang="en-US" dirty="0"/>
          </a:p>
        </p:txBody>
      </p:sp>
    </p:spTree>
    <p:extLst>
      <p:ext uri="{BB962C8B-B14F-4D97-AF65-F5344CB8AC3E}">
        <p14:creationId xmlns:p14="http://schemas.microsoft.com/office/powerpoint/2010/main" val="21422239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II </a:t>
            </a:r>
            <a:r>
              <a:rPr lang="en-US" dirty="0"/>
              <a:t>e</a:t>
            </a:r>
            <a:r>
              <a:rPr lang="en-US" dirty="0" smtClean="0"/>
              <a:t>rrors</a:t>
            </a:r>
            <a:endParaRPr lang="en-US" dirty="0"/>
          </a:p>
        </p:txBody>
      </p:sp>
      <p:sp>
        <p:nvSpPr>
          <p:cNvPr id="4" name="Content Placeholder 3"/>
          <p:cNvSpPr>
            <a:spLocks noGrp="1"/>
          </p:cNvSpPr>
          <p:nvPr>
            <p:ph sz="half" idx="1"/>
          </p:nvPr>
        </p:nvSpPr>
        <p:spPr/>
        <p:txBody>
          <a:bodyPr>
            <a:normAutofit/>
          </a:bodyPr>
          <a:lstStyle/>
          <a:p>
            <a:r>
              <a:rPr lang="en-US" dirty="0" smtClean="0"/>
              <a:t>The one(s) that got away…</a:t>
            </a:r>
            <a:endParaRPr lang="en-US" dirty="0"/>
          </a:p>
        </p:txBody>
      </p:sp>
      <p:pic>
        <p:nvPicPr>
          <p:cNvPr id="8" name="Content Placeholder 7"/>
          <p:cNvPicPr>
            <a:picLocks noGrp="1" noChangeAspect="1"/>
          </p:cNvPicPr>
          <p:nvPr>
            <p:ph sz="half" idx="2"/>
          </p:nvPr>
        </p:nvPicPr>
        <p:blipFill>
          <a:blip r:embed="rId2"/>
          <a:srcRect t="-8415" b="-8415"/>
          <a:stretch>
            <a:fillRect/>
          </a:stretch>
        </p:blipFill>
        <p:spPr/>
      </p:pic>
    </p:spTree>
    <p:extLst>
      <p:ext uri="{BB962C8B-B14F-4D97-AF65-F5344CB8AC3E}">
        <p14:creationId xmlns:p14="http://schemas.microsoft.com/office/powerpoint/2010/main" val="20398419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flipH="1">
            <a:off x="6179820" y="1816662"/>
            <a:ext cx="1758950" cy="2137801"/>
          </a:xfrm>
          <a:prstGeom prst="rect">
            <a:avLst/>
          </a:prstGeom>
        </p:spPr>
      </p:pic>
      <p:pic>
        <p:nvPicPr>
          <p:cNvPr id="4" name="Picture 3"/>
          <p:cNvPicPr>
            <a:picLocks noChangeAspect="1"/>
          </p:cNvPicPr>
          <p:nvPr/>
        </p:nvPicPr>
        <p:blipFill>
          <a:blip r:embed="rId3"/>
          <a:stretch>
            <a:fillRect/>
          </a:stretch>
        </p:blipFill>
        <p:spPr>
          <a:xfrm>
            <a:off x="2526719" y="3768804"/>
            <a:ext cx="1381489" cy="1587500"/>
          </a:xfrm>
          <a:prstGeom prst="rect">
            <a:avLst/>
          </a:prstGeom>
        </p:spPr>
      </p:pic>
      <p:sp>
        <p:nvSpPr>
          <p:cNvPr id="2" name="Title 1"/>
          <p:cNvSpPr>
            <a:spLocks noGrp="1"/>
          </p:cNvSpPr>
          <p:nvPr>
            <p:ph type="title"/>
          </p:nvPr>
        </p:nvSpPr>
        <p:spPr/>
        <p:txBody>
          <a:bodyPr>
            <a:normAutofit/>
          </a:bodyPr>
          <a:lstStyle/>
          <a:p>
            <a:r>
              <a:rPr lang="en-US" dirty="0" smtClean="0"/>
              <a:t>In our aspiring astronauts example…</a:t>
            </a:r>
            <a:endParaRPr lang="en-US" dirty="0"/>
          </a:p>
        </p:txBody>
      </p:sp>
      <p:sp>
        <p:nvSpPr>
          <p:cNvPr id="3" name="Text Placeholder 2"/>
          <p:cNvSpPr>
            <a:spLocks noGrp="1"/>
          </p:cNvSpPr>
          <p:nvPr>
            <p:ph type="body" idx="1"/>
          </p:nvPr>
        </p:nvSpPr>
        <p:spPr/>
        <p:txBody>
          <a:bodyPr>
            <a:normAutofit fontScale="92500" lnSpcReduction="20000"/>
          </a:bodyPr>
          <a:lstStyle/>
          <a:p>
            <a:r>
              <a:rPr lang="en-US" dirty="0" smtClean="0"/>
              <a:t>Type 1 error (</a:t>
            </a:r>
            <a:r>
              <a:rPr lang="en-US" dirty="0"/>
              <a:t>𝛂</a:t>
            </a:r>
            <a:r>
              <a:rPr lang="en-US" dirty="0" smtClean="0"/>
              <a:t>)</a:t>
            </a:r>
          </a:p>
          <a:p>
            <a:r>
              <a:rPr lang="en-US" dirty="0" smtClean="0"/>
              <a:t>False positive</a:t>
            </a:r>
            <a:endParaRPr lang="en-US" dirty="0"/>
          </a:p>
        </p:txBody>
      </p:sp>
      <p:sp>
        <p:nvSpPr>
          <p:cNvPr id="5" name="Text Placeholder 4"/>
          <p:cNvSpPr>
            <a:spLocks noGrp="1"/>
          </p:cNvSpPr>
          <p:nvPr>
            <p:ph type="body" sz="quarter" idx="3"/>
          </p:nvPr>
        </p:nvSpPr>
        <p:spPr/>
        <p:txBody>
          <a:bodyPr>
            <a:normAutofit fontScale="92500" lnSpcReduction="20000"/>
          </a:bodyPr>
          <a:lstStyle/>
          <a:p>
            <a:r>
              <a:rPr lang="en-US" dirty="0" smtClean="0">
                <a:latin typeface="Lato" charset="0"/>
                <a:ea typeface="Lato" charset="0"/>
                <a:cs typeface="Lato" charset="0"/>
              </a:rPr>
              <a:t>Type II error (𝛃)</a:t>
            </a:r>
          </a:p>
          <a:p>
            <a:r>
              <a:rPr lang="en-US" dirty="0" smtClean="0">
                <a:latin typeface="Lato" charset="0"/>
                <a:ea typeface="Lato" charset="0"/>
                <a:cs typeface="Lato" charset="0"/>
              </a:rPr>
              <a:t>False negative</a:t>
            </a:r>
            <a:endParaRPr lang="en-US" dirty="0">
              <a:latin typeface="Lato" charset="0"/>
              <a:ea typeface="Lato" charset="0"/>
              <a:cs typeface="Lato" charset="0"/>
            </a:endParaRPr>
          </a:p>
        </p:txBody>
      </p:sp>
      <p:pic>
        <p:nvPicPr>
          <p:cNvPr id="12" name="Picture 11"/>
          <p:cNvPicPr>
            <a:picLocks noChangeAspect="1"/>
          </p:cNvPicPr>
          <p:nvPr/>
        </p:nvPicPr>
        <p:blipFill>
          <a:blip r:embed="rId2"/>
          <a:stretch>
            <a:fillRect/>
          </a:stretch>
        </p:blipFill>
        <p:spPr>
          <a:xfrm>
            <a:off x="4268470" y="3429562"/>
            <a:ext cx="1758950" cy="2137801"/>
          </a:xfrm>
          <a:prstGeom prst="rect">
            <a:avLst/>
          </a:prstGeom>
        </p:spPr>
      </p:pic>
      <p:pic>
        <p:nvPicPr>
          <p:cNvPr id="13" name="Picture 12"/>
          <p:cNvPicPr>
            <a:picLocks noChangeAspect="1"/>
          </p:cNvPicPr>
          <p:nvPr/>
        </p:nvPicPr>
        <p:blipFill>
          <a:blip r:embed="rId4"/>
          <a:stretch>
            <a:fillRect/>
          </a:stretch>
        </p:blipFill>
        <p:spPr>
          <a:xfrm flipH="1">
            <a:off x="1981201" y="2284412"/>
            <a:ext cx="1375963" cy="1581150"/>
          </a:xfrm>
          <a:prstGeom prst="rect">
            <a:avLst/>
          </a:prstGeom>
        </p:spPr>
      </p:pic>
      <p:pic>
        <p:nvPicPr>
          <p:cNvPr id="17" name="Picture 16"/>
          <p:cNvPicPr>
            <a:picLocks noChangeAspect="1"/>
          </p:cNvPicPr>
          <p:nvPr/>
        </p:nvPicPr>
        <p:blipFill>
          <a:blip r:embed="rId5"/>
          <a:stretch>
            <a:fillRect/>
          </a:stretch>
        </p:blipFill>
        <p:spPr>
          <a:xfrm flipH="1">
            <a:off x="6464300" y="3768805"/>
            <a:ext cx="1352550" cy="1555433"/>
          </a:xfrm>
          <a:prstGeom prst="rect">
            <a:avLst/>
          </a:prstGeom>
        </p:spPr>
      </p:pic>
      <p:sp>
        <p:nvSpPr>
          <p:cNvPr id="9" name="Rectangular Callout 8"/>
          <p:cNvSpPr/>
          <p:nvPr/>
        </p:nvSpPr>
        <p:spPr>
          <a:xfrm>
            <a:off x="1981200" y="5402262"/>
            <a:ext cx="3931920" cy="1216026"/>
          </a:xfrm>
          <a:prstGeom prst="wedgeRectCallout">
            <a:avLst>
              <a:gd name="adj1" fmla="val 1987"/>
              <a:gd name="adj2" fmla="val -88251"/>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a:solidFill>
                  <a:srgbClr val="000000"/>
                </a:solidFill>
                <a:latin typeface="Lato" charset="0"/>
                <a:ea typeface="Lato" charset="0"/>
                <a:cs typeface="Lato" charset="0"/>
              </a:rPr>
              <a:t>Decide:</a:t>
            </a:r>
          </a:p>
          <a:p>
            <a:pPr algn="ctr"/>
            <a:r>
              <a:rPr lang="en-US" dirty="0">
                <a:solidFill>
                  <a:srgbClr val="000000"/>
                </a:solidFill>
                <a:latin typeface="Lato" charset="0"/>
                <a:ea typeface="Lato" charset="0"/>
                <a:cs typeface="Lato" charset="0"/>
              </a:rPr>
              <a:t>“You </a:t>
            </a:r>
            <a:r>
              <a:rPr lang="en-US" b="1" dirty="0">
                <a:solidFill>
                  <a:srgbClr val="000000"/>
                </a:solidFill>
                <a:latin typeface="Lato" charset="0"/>
                <a:ea typeface="Lato" charset="0"/>
                <a:cs typeface="Lato" charset="0"/>
              </a:rPr>
              <a:t>are</a:t>
            </a:r>
            <a:r>
              <a:rPr lang="en-US" dirty="0">
                <a:solidFill>
                  <a:srgbClr val="000000"/>
                </a:solidFill>
                <a:latin typeface="Lato" charset="0"/>
                <a:ea typeface="Lato" charset="0"/>
                <a:cs typeface="Lato" charset="0"/>
              </a:rPr>
              <a:t> smarter than average!” </a:t>
            </a:r>
          </a:p>
          <a:p>
            <a:pPr algn="ctr"/>
            <a:r>
              <a:rPr lang="en-US" dirty="0">
                <a:solidFill>
                  <a:srgbClr val="000000"/>
                </a:solidFill>
                <a:latin typeface="Lato" charset="0"/>
                <a:ea typeface="Lato" charset="0"/>
                <a:cs typeface="Lato" charset="0"/>
              </a:rPr>
              <a:t>Reality:</a:t>
            </a:r>
          </a:p>
          <a:p>
            <a:pPr algn="ctr"/>
            <a:r>
              <a:rPr lang="en-US" dirty="0">
                <a:solidFill>
                  <a:srgbClr val="000000"/>
                </a:solidFill>
                <a:latin typeface="Lato" charset="0"/>
                <a:ea typeface="Lato" charset="0"/>
                <a:cs typeface="Lato" charset="0"/>
              </a:rPr>
              <a:t>but you are actually </a:t>
            </a:r>
            <a:r>
              <a:rPr lang="en-US" b="1" dirty="0">
                <a:solidFill>
                  <a:srgbClr val="000000"/>
                </a:solidFill>
                <a:latin typeface="Lato" charset="0"/>
                <a:ea typeface="Lato" charset="0"/>
                <a:cs typeface="Lato" charset="0"/>
              </a:rPr>
              <a:t>not</a:t>
            </a:r>
            <a:endParaRPr lang="en-US" dirty="0">
              <a:solidFill>
                <a:srgbClr val="000000"/>
              </a:solidFill>
              <a:latin typeface="Lato" charset="0"/>
              <a:ea typeface="Lato" charset="0"/>
              <a:cs typeface="Lato" charset="0"/>
            </a:endParaRPr>
          </a:p>
        </p:txBody>
      </p:sp>
      <p:sp>
        <p:nvSpPr>
          <p:cNvPr id="15" name="Rectangular Callout 14"/>
          <p:cNvSpPr/>
          <p:nvPr/>
        </p:nvSpPr>
        <p:spPr>
          <a:xfrm>
            <a:off x="6464300" y="5402262"/>
            <a:ext cx="4083050" cy="1216026"/>
          </a:xfrm>
          <a:prstGeom prst="wedgeRectCallout">
            <a:avLst>
              <a:gd name="adj1" fmla="val -2511"/>
              <a:gd name="adj2" fmla="val -88251"/>
            </a:avLst>
          </a:prstGeom>
          <a:solidFill>
            <a:schemeClr val="accent5">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dirty="0">
                <a:solidFill>
                  <a:srgbClr val="000000"/>
                </a:solidFill>
                <a:latin typeface="Lato" charset="0"/>
                <a:ea typeface="Lato" charset="0"/>
                <a:cs typeface="Lato" charset="0"/>
              </a:rPr>
              <a:t>Decide:</a:t>
            </a:r>
          </a:p>
          <a:p>
            <a:pPr algn="ctr"/>
            <a:r>
              <a:rPr lang="en-US" dirty="0">
                <a:solidFill>
                  <a:srgbClr val="000000"/>
                </a:solidFill>
                <a:latin typeface="Lato" charset="0"/>
                <a:ea typeface="Lato" charset="0"/>
                <a:cs typeface="Lato" charset="0"/>
              </a:rPr>
              <a:t>“You’re </a:t>
            </a:r>
            <a:r>
              <a:rPr lang="en-US" b="1" dirty="0">
                <a:solidFill>
                  <a:srgbClr val="000000"/>
                </a:solidFill>
                <a:latin typeface="Lato" charset="0"/>
                <a:ea typeface="Lato" charset="0"/>
                <a:cs typeface="Lato" charset="0"/>
              </a:rPr>
              <a:t>not</a:t>
            </a:r>
            <a:r>
              <a:rPr lang="en-US" dirty="0">
                <a:solidFill>
                  <a:srgbClr val="000000"/>
                </a:solidFill>
                <a:latin typeface="Lato" charset="0"/>
                <a:ea typeface="Lato" charset="0"/>
                <a:cs typeface="Lato" charset="0"/>
              </a:rPr>
              <a:t> smarter than average!” </a:t>
            </a:r>
          </a:p>
          <a:p>
            <a:pPr algn="ctr"/>
            <a:r>
              <a:rPr lang="en-US" dirty="0">
                <a:solidFill>
                  <a:srgbClr val="000000"/>
                </a:solidFill>
                <a:latin typeface="Lato" charset="0"/>
                <a:ea typeface="Lato" charset="0"/>
                <a:cs typeface="Lato" charset="0"/>
              </a:rPr>
              <a:t>Reality:</a:t>
            </a:r>
          </a:p>
          <a:p>
            <a:pPr algn="ctr"/>
            <a:r>
              <a:rPr lang="en-US" dirty="0">
                <a:solidFill>
                  <a:srgbClr val="000000"/>
                </a:solidFill>
                <a:latin typeface="Lato" charset="0"/>
                <a:ea typeface="Lato" charset="0"/>
                <a:cs typeface="Lato" charset="0"/>
              </a:rPr>
              <a:t>but you </a:t>
            </a:r>
            <a:r>
              <a:rPr lang="en-US" b="1" dirty="0">
                <a:solidFill>
                  <a:srgbClr val="000000"/>
                </a:solidFill>
                <a:latin typeface="Lato" charset="0"/>
                <a:ea typeface="Lato" charset="0"/>
                <a:cs typeface="Lato" charset="0"/>
              </a:rPr>
              <a:t>are</a:t>
            </a:r>
            <a:r>
              <a:rPr lang="en-US" dirty="0">
                <a:solidFill>
                  <a:srgbClr val="000000"/>
                </a:solidFill>
                <a:latin typeface="Lato" charset="0"/>
                <a:ea typeface="Lato" charset="0"/>
                <a:cs typeface="Lato" charset="0"/>
              </a:rPr>
              <a:t> actually</a:t>
            </a:r>
          </a:p>
        </p:txBody>
      </p:sp>
      <p:pic>
        <p:nvPicPr>
          <p:cNvPr id="6" name="Picture 5"/>
          <p:cNvPicPr>
            <a:picLocks noChangeAspect="1"/>
          </p:cNvPicPr>
          <p:nvPr/>
        </p:nvPicPr>
        <p:blipFill>
          <a:blip r:embed="rId6"/>
          <a:stretch>
            <a:fillRect/>
          </a:stretch>
        </p:blipFill>
        <p:spPr>
          <a:xfrm>
            <a:off x="4179570" y="2212896"/>
            <a:ext cx="1383030" cy="1555909"/>
          </a:xfrm>
          <a:prstGeom prst="rect">
            <a:avLst/>
          </a:prstGeom>
        </p:spPr>
      </p:pic>
      <p:pic>
        <p:nvPicPr>
          <p:cNvPr id="7" name="Picture 6"/>
          <p:cNvPicPr>
            <a:picLocks noChangeAspect="1"/>
          </p:cNvPicPr>
          <p:nvPr/>
        </p:nvPicPr>
        <p:blipFill rotWithShape="1">
          <a:blip r:embed="rId7"/>
          <a:srcRect l="20969" r="19838"/>
          <a:stretch/>
        </p:blipFill>
        <p:spPr>
          <a:xfrm>
            <a:off x="8566150" y="3493784"/>
            <a:ext cx="1981200" cy="1889428"/>
          </a:xfrm>
          <a:prstGeom prst="rect">
            <a:avLst/>
          </a:prstGeom>
        </p:spPr>
      </p:pic>
      <p:pic>
        <p:nvPicPr>
          <p:cNvPr id="10" name="Picture 9"/>
          <p:cNvPicPr>
            <a:picLocks noChangeAspect="1"/>
          </p:cNvPicPr>
          <p:nvPr/>
        </p:nvPicPr>
        <p:blipFill rotWithShape="1">
          <a:blip r:embed="rId8"/>
          <a:srcRect l="35615" t="14320" r="33508" b="14264"/>
          <a:stretch/>
        </p:blipFill>
        <p:spPr>
          <a:xfrm>
            <a:off x="9134176" y="1816662"/>
            <a:ext cx="1076625" cy="1830453"/>
          </a:xfrm>
          <a:prstGeom prst="rect">
            <a:avLst/>
          </a:prstGeom>
        </p:spPr>
      </p:pic>
    </p:spTree>
    <p:extLst>
      <p:ext uri="{BB962C8B-B14F-4D97-AF65-F5344CB8AC3E}">
        <p14:creationId xmlns:p14="http://schemas.microsoft.com/office/powerpoint/2010/main" val="18554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What if:</a:t>
            </a:r>
            <a:br>
              <a:rPr lang="en-US" sz="4400" cap="none" dirty="0">
                <a:solidFill>
                  <a:schemeClr val="tx1"/>
                </a:solidFill>
              </a:rPr>
            </a:br>
            <a:r>
              <a:rPr lang="en-US" sz="4400" cap="none" dirty="0">
                <a:solidFill>
                  <a:schemeClr val="tx1"/>
                </a:solidFill>
              </a:rPr>
              <a:t>the null hypothesis is </a:t>
            </a:r>
            <a:r>
              <a:rPr lang="en-US" sz="4400" cap="none" dirty="0">
                <a:solidFill>
                  <a:srgbClr val="FF6666"/>
                </a:solidFill>
              </a:rPr>
              <a:t>FALSE?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z-test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241800" y="3974401"/>
            <a:ext cx="3721100" cy="419100"/>
          </a:xfrm>
          <a:prstGeom prst="rect">
            <a:avLst/>
          </a:prstGeom>
        </p:spPr>
      </p:pic>
    </p:spTree>
    <p:extLst>
      <p:ext uri="{BB962C8B-B14F-4D97-AF65-F5344CB8AC3E}">
        <p14:creationId xmlns:p14="http://schemas.microsoft.com/office/powerpoint/2010/main" val="6200670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z-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4" name="Picture 3"/>
          <p:cNvPicPr>
            <a:picLocks noChangeAspect="1"/>
          </p:cNvPicPr>
          <p:nvPr/>
        </p:nvPicPr>
        <p:blipFill>
          <a:blip r:embed="rId3"/>
          <a:stretch>
            <a:fillRect/>
          </a:stretch>
        </p:blipFill>
        <p:spPr>
          <a:xfrm>
            <a:off x="4495800" y="621601"/>
            <a:ext cx="3721100" cy="419100"/>
          </a:xfrm>
          <a:prstGeom prst="rect">
            <a:avLst/>
          </a:prstGeom>
        </p:spPr>
      </p:pic>
    </p:spTree>
    <p:extLst>
      <p:ext uri="{BB962C8B-B14F-4D97-AF65-F5344CB8AC3E}">
        <p14:creationId xmlns:p14="http://schemas.microsoft.com/office/powerpoint/2010/main" val="38687499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t_1samp_z-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a:solidFill>
            <a:schemeClr val="bg2"/>
          </a:solidFill>
        </p:spPr>
      </p:pic>
      <p:sp>
        <p:nvSpPr>
          <p:cNvPr id="4" name="TextBox 3"/>
          <p:cNvSpPr txBox="1"/>
          <p:nvPr/>
        </p:nvSpPr>
        <p:spPr>
          <a:xfrm>
            <a:off x="1524000" y="-12700"/>
            <a:ext cx="9144000" cy="830997"/>
          </a:xfrm>
          <a:prstGeom prst="rect">
            <a:avLst/>
          </a:prstGeom>
          <a:noFill/>
        </p:spPr>
        <p:txBody>
          <a:bodyPr wrap="square" rtlCol="0">
            <a:spAutoFit/>
          </a:bodyPr>
          <a:lstStyle/>
          <a:p>
            <a:r>
              <a:rPr lang="en-US" sz="1600" dirty="0">
                <a:solidFill>
                  <a:prstClr val="white"/>
                </a:solidFill>
                <a:latin typeface="Lato" charset="0"/>
                <a:ea typeface="Lato" charset="0"/>
                <a:cs typeface="Lato" charset="0"/>
              </a:rPr>
              <a:t>100 z-statistics (absolute value) when null is </a:t>
            </a:r>
            <a:r>
              <a:rPr lang="en-US" sz="1600" b="1" dirty="0">
                <a:solidFill>
                  <a:srgbClr val="FF6666"/>
                </a:solidFill>
                <a:latin typeface="Lato" charset="0"/>
                <a:ea typeface="Lato" charset="0"/>
                <a:cs typeface="Lato" charset="0"/>
              </a:rPr>
              <a:t>false</a:t>
            </a:r>
            <a:r>
              <a:rPr lang="en-US" sz="1600" dirty="0">
                <a:solidFill>
                  <a:prstClr val="white"/>
                </a:solidFill>
                <a:latin typeface="Lato" charset="0"/>
                <a:ea typeface="Lato" charset="0"/>
                <a:cs typeface="Lato" charset="0"/>
              </a:rPr>
              <a:t>: 39% false negatives using z-test (𝛂 = .05/2)</a:t>
            </a:r>
          </a:p>
          <a:p>
            <a:endParaRPr lang="en-US" sz="1600" dirty="0">
              <a:solidFill>
                <a:prstClr val="white"/>
              </a:solidFill>
              <a:latin typeface="Gill Sans"/>
              <a:cs typeface="Gill Sans"/>
            </a:endParaRPr>
          </a:p>
          <a:p>
            <a:endParaRPr lang="en-US" sz="1600" b="1" dirty="0">
              <a:solidFill>
                <a:srgbClr val="FF6666"/>
              </a:solidFill>
              <a:latin typeface="Gill Sans"/>
              <a:cs typeface="Gill Sans"/>
            </a:endParaRPr>
          </a:p>
        </p:txBody>
      </p:sp>
      <p:pic>
        <p:nvPicPr>
          <p:cNvPr id="5" name="Picture 4"/>
          <p:cNvPicPr>
            <a:picLocks noChangeAspect="1"/>
          </p:cNvPicPr>
          <p:nvPr/>
        </p:nvPicPr>
        <p:blipFill>
          <a:blip r:embed="rId3"/>
          <a:stretch>
            <a:fillRect/>
          </a:stretch>
        </p:blipFill>
        <p:spPr>
          <a:xfrm>
            <a:off x="4445000" y="621601"/>
            <a:ext cx="3721100" cy="419100"/>
          </a:xfrm>
          <a:prstGeom prst="rect">
            <a:avLst/>
          </a:prstGeom>
        </p:spPr>
      </p:pic>
      <p:sp>
        <p:nvSpPr>
          <p:cNvPr id="6" name="Cloud Callout 5"/>
          <p:cNvSpPr/>
          <p:nvPr/>
        </p:nvSpPr>
        <p:spPr>
          <a:xfrm>
            <a:off x="3878580" y="43180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61% true positives</a:t>
            </a:r>
          </a:p>
        </p:txBody>
      </p:sp>
    </p:spTree>
    <p:extLst>
      <p:ext uri="{BB962C8B-B14F-4D97-AF65-F5344CB8AC3E}">
        <p14:creationId xmlns:p14="http://schemas.microsoft.com/office/powerpoint/2010/main" val="25050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lt_1samp_z-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100 p-values when null is </a:t>
            </a:r>
            <a:r>
              <a:rPr lang="en-US" b="1" dirty="0">
                <a:solidFill>
                  <a:srgbClr val="FF6666"/>
                </a:solidFill>
                <a:latin typeface="Lato" charset="0"/>
                <a:ea typeface="Lato" charset="0"/>
                <a:cs typeface="Lato" charset="0"/>
              </a:rPr>
              <a:t>false</a:t>
            </a:r>
            <a:r>
              <a:rPr lang="en-US" dirty="0">
                <a:solidFill>
                  <a:prstClr val="white"/>
                </a:solidFill>
                <a:latin typeface="Lato" charset="0"/>
                <a:ea typeface="Lato" charset="0"/>
                <a:cs typeface="Lato" charset="0"/>
              </a:rPr>
              <a:t>: 39% false negatives using z-test (𝛂 = .05/2)</a:t>
            </a:r>
          </a:p>
          <a:p>
            <a:endParaRPr lang="en-US" dirty="0">
              <a:solidFill>
                <a:prstClr val="black"/>
              </a:solidFill>
              <a:latin typeface="Lato" charset="0"/>
              <a:ea typeface="Lato" charset="0"/>
              <a:cs typeface="Lato" charset="0"/>
            </a:endParaRPr>
          </a:p>
        </p:txBody>
      </p:sp>
      <p:pic>
        <p:nvPicPr>
          <p:cNvPr id="4" name="Picture 3"/>
          <p:cNvPicPr>
            <a:picLocks noChangeAspect="1"/>
          </p:cNvPicPr>
          <p:nvPr/>
        </p:nvPicPr>
        <p:blipFill>
          <a:blip r:embed="rId3"/>
          <a:stretch>
            <a:fillRect/>
          </a:stretch>
        </p:blipFill>
        <p:spPr>
          <a:xfrm>
            <a:off x="4521200" y="621601"/>
            <a:ext cx="3721100" cy="419100"/>
          </a:xfrm>
          <a:prstGeom prst="rect">
            <a:avLst/>
          </a:prstGeom>
        </p:spPr>
      </p:pic>
      <p:sp>
        <p:nvSpPr>
          <p:cNvPr id="5" name="Cloud Callout 4"/>
          <p:cNvSpPr/>
          <p:nvPr/>
        </p:nvSpPr>
        <p:spPr>
          <a:xfrm>
            <a:off x="3637280" y="1219200"/>
            <a:ext cx="6332220" cy="1727200"/>
          </a:xfrm>
          <a:prstGeom prst="cloudCallout">
            <a:avLst>
              <a:gd name="adj1" fmla="val 51803"/>
              <a:gd name="adj2" fmla="val 80882"/>
            </a:avLst>
          </a:prstGeom>
          <a:solidFill>
            <a:schemeClr val="bg1"/>
          </a:solidFill>
          <a:ln w="25400">
            <a:solidFill>
              <a:srgbClr val="FF6666"/>
            </a:solid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4000" b="1" dirty="0">
                <a:solidFill>
                  <a:srgbClr val="FF6666"/>
                </a:solidFill>
                <a:latin typeface="Lobster Two"/>
                <a:cs typeface="Lobster Two"/>
              </a:rPr>
              <a:t>Flip side (1 −𝛃):</a:t>
            </a:r>
          </a:p>
          <a:p>
            <a:pPr algn="ctr"/>
            <a:r>
              <a:rPr lang="en-US" sz="4000" b="1" dirty="0">
                <a:solidFill>
                  <a:srgbClr val="FF6666"/>
                </a:solidFill>
                <a:latin typeface="Lobster Two"/>
                <a:cs typeface="Lobster Two"/>
              </a:rPr>
              <a:t>61% true positives</a:t>
            </a:r>
          </a:p>
        </p:txBody>
      </p:sp>
    </p:spTree>
    <p:extLst>
      <p:ext uri="{BB962C8B-B14F-4D97-AF65-F5344CB8AC3E}">
        <p14:creationId xmlns:p14="http://schemas.microsoft.com/office/powerpoint/2010/main" val="6020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31800"/>
            <a:ext cx="8229600" cy="1638300"/>
          </a:xfrm>
        </p:spPr>
        <p:txBody>
          <a:bodyPr>
            <a:normAutofit fontScale="92500"/>
          </a:bodyPr>
          <a:lstStyle/>
          <a:p>
            <a:pPr marL="0" indent="0">
              <a:buNone/>
            </a:pPr>
            <a:r>
              <a:rPr lang="en-US" dirty="0" smtClean="0"/>
              <a:t>Now let’s vindicate our poor NASA interns: we have found the actual sample data, and now can calculate both the sample mean and standard deviation. We’ll use the sample standard deviation (</a:t>
            </a:r>
            <a:r>
              <a:rPr lang="en-US" i="1" dirty="0" smtClean="0"/>
              <a:t>s</a:t>
            </a:r>
            <a:r>
              <a:rPr lang="en-US" dirty="0" smtClean="0"/>
              <a:t> = 13) to estimate the population </a:t>
            </a:r>
            <a:r>
              <a:rPr lang="en-US" dirty="0" err="1" smtClean="0"/>
              <a:t>s.d.</a:t>
            </a:r>
            <a:r>
              <a:rPr lang="en-US" dirty="0" smtClean="0"/>
              <a:t> (𝞼).</a:t>
            </a:r>
          </a:p>
        </p:txBody>
      </p:sp>
      <p:sp>
        <p:nvSpPr>
          <p:cNvPr id="2" name="TextBox 1"/>
          <p:cNvSpPr txBox="1"/>
          <p:nvPr/>
        </p:nvSpPr>
        <p:spPr>
          <a:xfrm>
            <a:off x="1524000" y="5103674"/>
            <a:ext cx="9144000" cy="1200329"/>
          </a:xfrm>
          <a:prstGeom prst="rect">
            <a:avLst/>
          </a:prstGeom>
          <a:noFill/>
        </p:spPr>
        <p:txBody>
          <a:bodyPr wrap="square" rtlCol="0">
            <a:spAutoFit/>
          </a:bodyPr>
          <a:lstStyle/>
          <a:p>
            <a:pPr algn="ctr"/>
            <a:r>
              <a:rPr lang="en-US" sz="3600" dirty="0">
                <a:solidFill>
                  <a:prstClr val="black"/>
                </a:solidFill>
                <a:latin typeface="Porter Sans Block"/>
                <a:cs typeface="Porter Sans Block"/>
              </a:rPr>
              <a:t>What is the NULL distribution of this new test statistic?</a:t>
            </a:r>
          </a:p>
        </p:txBody>
      </p:sp>
    </p:spTree>
    <p:extLst>
      <p:ext uri="{BB962C8B-B14F-4D97-AF65-F5344CB8AC3E}">
        <p14:creationId xmlns:p14="http://schemas.microsoft.com/office/powerpoint/2010/main" val="11647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latin typeface="Lobster Two"/>
                <a:cs typeface="Lobster Two"/>
              </a:rPr>
              <a:t>“A </a:t>
            </a:r>
            <a:r>
              <a:rPr lang="en-US" sz="4400" i="1" cap="none" dirty="0">
                <a:solidFill>
                  <a:schemeClr val="tx1"/>
                </a:solidFill>
                <a:latin typeface="Lobster Two"/>
                <a:cs typeface="Lobster Two"/>
              </a:rPr>
              <a:t>p</a:t>
            </a:r>
            <a:r>
              <a:rPr lang="en-US" sz="4400" cap="none" dirty="0">
                <a:solidFill>
                  <a:schemeClr val="tx1"/>
                </a:solidFill>
                <a:latin typeface="Lobster Two"/>
                <a:cs typeface="Lobster Two"/>
              </a:rPr>
              <a:t>-value </a:t>
            </a:r>
            <a:r>
              <a:rPr lang="en-US" sz="4400" cap="none" dirty="0">
                <a:solidFill>
                  <a:schemeClr val="tx1"/>
                </a:solidFill>
                <a:latin typeface="Lobster Two"/>
                <a:cs typeface="Lobster Two"/>
              </a:rPr>
              <a:t>is </a:t>
            </a:r>
            <a:r>
              <a:rPr lang="en-US" sz="4400" cap="none" dirty="0">
                <a:solidFill>
                  <a:schemeClr val="tx1"/>
                </a:solidFill>
                <a:latin typeface="Lobster Two"/>
                <a:cs typeface="Lobster Two"/>
              </a:rPr>
              <a:t>a </a:t>
            </a:r>
            <a:r>
              <a:rPr lang="en-US" sz="4400" cap="none" dirty="0">
                <a:solidFill>
                  <a:schemeClr val="tx1"/>
                </a:solidFill>
                <a:latin typeface="Lobster Two"/>
                <a:cs typeface="Lobster Two"/>
              </a:rPr>
              <a:t>measure of how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rPr>
              <a:t>embarrassing</a:t>
            </a:r>
            <a:r>
              <a:rPr lang="en-US" sz="4400" cap="none" dirty="0">
                <a:solidFill>
                  <a:schemeClr val="tx1"/>
                </a:solidFill>
                <a:latin typeface="Porter Sans Block"/>
                <a:cs typeface="Porter Sans Block"/>
              </a:rPr>
              <a:t> </a:t>
            </a:r>
            <a:r>
              <a:rPr lang="en-US" sz="4400" cap="none" dirty="0">
                <a:solidFill>
                  <a:schemeClr val="tx1"/>
                </a:solidFill>
                <a:latin typeface="Lobster Two"/>
                <a:cs typeface="Lobster Two"/>
              </a:rPr>
              <a:t/>
            </a:r>
            <a:br>
              <a:rPr lang="en-US" sz="4400" cap="none" dirty="0">
                <a:solidFill>
                  <a:schemeClr val="tx1"/>
                </a:solidFill>
                <a:latin typeface="Lobster Two"/>
                <a:cs typeface="Lobster Two"/>
              </a:rPr>
            </a:br>
            <a:r>
              <a:rPr lang="en-US" sz="4400" cap="none" dirty="0">
                <a:solidFill>
                  <a:schemeClr val="tx1"/>
                </a:solidFill>
                <a:latin typeface="Lobster Two"/>
                <a:cs typeface="Lobster Two"/>
              </a:rPr>
              <a:t>the </a:t>
            </a:r>
            <a:r>
              <a:rPr lang="en-US" sz="4400" cap="none" dirty="0">
                <a:solidFill>
                  <a:schemeClr val="tx1"/>
                </a:solidFill>
                <a:latin typeface="Lobster Two"/>
                <a:cs typeface="Lobster Two"/>
              </a:rPr>
              <a:t>data are to the null </a:t>
            </a:r>
            <a:r>
              <a:rPr lang="en-US" sz="4400" cap="none" dirty="0">
                <a:solidFill>
                  <a:schemeClr val="tx1"/>
                </a:solidFill>
                <a:latin typeface="Lobster Two"/>
                <a:cs typeface="Lobster Two"/>
              </a:rPr>
              <a:t>hypothesis”</a:t>
            </a:r>
            <a:endParaRPr lang="en-US" sz="4400" dirty="0">
              <a:solidFill>
                <a:schemeClr val="tx1"/>
              </a:solidFill>
            </a:endParaRPr>
          </a:p>
        </p:txBody>
      </p:sp>
      <p:sp>
        <p:nvSpPr>
          <p:cNvPr id="3" name="Text Placeholder 2"/>
          <p:cNvSpPr>
            <a:spLocks noGrp="1"/>
          </p:cNvSpPr>
          <p:nvPr>
            <p:ph type="body" idx="1"/>
          </p:nvPr>
        </p:nvSpPr>
        <p:spPr/>
        <p:txBody>
          <a:bodyPr/>
          <a:lstStyle/>
          <a:p>
            <a:pPr algn="r"/>
            <a:r>
              <a:rPr lang="en-US" dirty="0" smtClean="0">
                <a:solidFill>
                  <a:schemeClr val="tx1"/>
                </a:solidFill>
              </a:rPr>
              <a:t>--Nicholas Maxwell</a:t>
            </a:r>
            <a:endParaRPr lang="en-US" dirty="0">
              <a:solidFill>
                <a:schemeClr val="tx1"/>
              </a:solidFill>
            </a:endParaRPr>
          </a:p>
        </p:txBody>
      </p:sp>
      <p:sp>
        <p:nvSpPr>
          <p:cNvPr id="4" name="TextBox 3"/>
          <p:cNvSpPr txBox="1"/>
          <p:nvPr/>
        </p:nvSpPr>
        <p:spPr>
          <a:xfrm>
            <a:off x="1524000" y="6563892"/>
            <a:ext cx="9144000" cy="276999"/>
          </a:xfrm>
          <a:prstGeom prst="rect">
            <a:avLst/>
          </a:prstGeom>
          <a:noFill/>
        </p:spPr>
        <p:txBody>
          <a:bodyPr wrap="square" rtlCol="0">
            <a:spAutoFit/>
          </a:bodyPr>
          <a:lstStyle/>
          <a:p>
            <a:r>
              <a:rPr lang="en-US" sz="1200" dirty="0">
                <a:latin typeface="Gill Sans"/>
                <a:cs typeface="Gill Sans"/>
              </a:rPr>
              <a:t>Maxwell (2004). Data Matters: Conceptual Statistics for a Random World. Emeryville, CA: Key College Publishing.</a:t>
            </a:r>
            <a:endParaRPr lang="en-US" sz="1200" dirty="0">
              <a:latin typeface="Gill Sans"/>
              <a:cs typeface="Gill Sans"/>
            </a:endParaRPr>
          </a:p>
        </p:txBody>
      </p:sp>
    </p:spTree>
    <p:extLst>
      <p:ext uri="{BB962C8B-B14F-4D97-AF65-F5344CB8AC3E}">
        <p14:creationId xmlns:p14="http://schemas.microsoft.com/office/powerpoint/2010/main" val="42729481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test statistic</a:t>
            </a:r>
            <a:endParaRPr lang="en-US" dirty="0"/>
          </a:p>
        </p:txBody>
      </p:sp>
      <p:sp>
        <p:nvSpPr>
          <p:cNvPr id="3" name="Content Placeholder 2"/>
          <p:cNvSpPr>
            <a:spLocks noGrp="1"/>
          </p:cNvSpPr>
          <p:nvPr>
            <p:ph idx="1"/>
          </p:nvPr>
        </p:nvSpPr>
        <p:spPr/>
        <p:txBody>
          <a:bodyPr/>
          <a:lstStyle/>
          <a:p>
            <a:r>
              <a:rPr lang="en-US" dirty="0" smtClean="0"/>
              <a:t>Remember our general formula for any test statistic about some parameter, </a:t>
            </a:r>
            <a:r>
              <a:rPr lang="en-US" dirty="0" err="1" smtClean="0"/>
              <a:t>θ</a:t>
            </a:r>
            <a:r>
              <a:rPr lang="en-US" dirty="0" smtClean="0"/>
              <a:t>:</a:t>
            </a:r>
            <a:endParaRPr lang="en-US" dirty="0"/>
          </a:p>
        </p:txBody>
      </p:sp>
      <p:pic>
        <p:nvPicPr>
          <p:cNvPr id="6" name="Picture 5"/>
          <p:cNvPicPr>
            <a:picLocks noChangeAspect="1"/>
          </p:cNvPicPr>
          <p:nvPr/>
        </p:nvPicPr>
        <p:blipFill>
          <a:blip r:embed="rId2"/>
          <a:stretch>
            <a:fillRect/>
          </a:stretch>
        </p:blipFill>
        <p:spPr>
          <a:xfrm>
            <a:off x="9354880" y="4876800"/>
            <a:ext cx="1313121" cy="1981200"/>
          </a:xfrm>
          <a:prstGeom prst="rect">
            <a:avLst/>
          </a:prstGeom>
        </p:spPr>
      </p:pic>
      <p:pic>
        <p:nvPicPr>
          <p:cNvPr id="8" name="Picture 7"/>
          <p:cNvPicPr>
            <a:picLocks noChangeAspect="1"/>
          </p:cNvPicPr>
          <p:nvPr/>
        </p:nvPicPr>
        <p:blipFill>
          <a:blip r:embed="rId3"/>
          <a:stretch>
            <a:fillRect/>
          </a:stretch>
        </p:blipFill>
        <p:spPr>
          <a:xfrm>
            <a:off x="5245100" y="2590800"/>
            <a:ext cx="1219200" cy="1193800"/>
          </a:xfrm>
          <a:prstGeom prst="rect">
            <a:avLst/>
          </a:prstGeom>
        </p:spPr>
      </p:pic>
      <p:pic>
        <p:nvPicPr>
          <p:cNvPr id="4" name="Picture 3"/>
          <p:cNvPicPr>
            <a:picLocks noChangeAspect="1"/>
          </p:cNvPicPr>
          <p:nvPr/>
        </p:nvPicPr>
        <p:blipFill>
          <a:blip r:embed="rId4"/>
          <a:stretch>
            <a:fillRect/>
          </a:stretch>
        </p:blipFill>
        <p:spPr>
          <a:xfrm>
            <a:off x="5245100" y="4876800"/>
            <a:ext cx="1219200" cy="1282700"/>
          </a:xfrm>
          <a:prstGeom prst="rect">
            <a:avLst/>
          </a:prstGeom>
        </p:spPr>
      </p:pic>
      <p:sp>
        <p:nvSpPr>
          <p:cNvPr id="5" name="Freeform 4"/>
          <p:cNvSpPr/>
          <p:nvPr/>
        </p:nvSpPr>
        <p:spPr>
          <a:xfrm>
            <a:off x="3477952" y="3136900"/>
            <a:ext cx="1398848" cy="2425700"/>
          </a:xfrm>
          <a:custGeom>
            <a:avLst/>
            <a:gdLst>
              <a:gd name="connsiteX0" fmla="*/ 1231640 w 1231640"/>
              <a:gd name="connsiteY0" fmla="*/ 0 h 2425700"/>
              <a:gd name="connsiteX1" fmla="*/ 279140 w 1231640"/>
              <a:gd name="connsiteY1" fmla="*/ 444500 h 2425700"/>
              <a:gd name="connsiteX2" fmla="*/ 50540 w 1231640"/>
              <a:gd name="connsiteY2" fmla="*/ 1282700 h 2425700"/>
              <a:gd name="connsiteX3" fmla="*/ 114040 w 1231640"/>
              <a:gd name="connsiteY3" fmla="*/ 1993900 h 2425700"/>
              <a:gd name="connsiteX4" fmla="*/ 1193540 w 1231640"/>
              <a:gd name="connsiteY4" fmla="*/ 2425700 h 2425700"/>
              <a:gd name="connsiteX0" fmla="*/ 1227355 w 1227355"/>
              <a:gd name="connsiteY0" fmla="*/ 0 h 2425700"/>
              <a:gd name="connsiteX1" fmla="*/ 198655 w 1227355"/>
              <a:gd name="connsiteY1" fmla="*/ 368300 h 2425700"/>
              <a:gd name="connsiteX2" fmla="*/ 46255 w 1227355"/>
              <a:gd name="connsiteY2" fmla="*/ 1282700 h 2425700"/>
              <a:gd name="connsiteX3" fmla="*/ 109755 w 1227355"/>
              <a:gd name="connsiteY3" fmla="*/ 1993900 h 2425700"/>
              <a:gd name="connsiteX4" fmla="*/ 1189255 w 1227355"/>
              <a:gd name="connsiteY4" fmla="*/ 2425700 h 2425700"/>
              <a:gd name="connsiteX0" fmla="*/ 1361814 w 1361814"/>
              <a:gd name="connsiteY0" fmla="*/ 0 h 2425700"/>
              <a:gd name="connsiteX1" fmla="*/ 333114 w 1361814"/>
              <a:gd name="connsiteY1" fmla="*/ 368300 h 2425700"/>
              <a:gd name="connsiteX2" fmla="*/ 2914 w 1361814"/>
              <a:gd name="connsiteY2" fmla="*/ 1117600 h 2425700"/>
              <a:gd name="connsiteX3" fmla="*/ 244214 w 1361814"/>
              <a:gd name="connsiteY3" fmla="*/ 1993900 h 2425700"/>
              <a:gd name="connsiteX4" fmla="*/ 1323714 w 1361814"/>
              <a:gd name="connsiteY4" fmla="*/ 2425700 h 2425700"/>
              <a:gd name="connsiteX0" fmla="*/ 1358900 w 1358900"/>
              <a:gd name="connsiteY0" fmla="*/ 0 h 2425700"/>
              <a:gd name="connsiteX1" fmla="*/ 330200 w 1358900"/>
              <a:gd name="connsiteY1" fmla="*/ 368300 h 2425700"/>
              <a:gd name="connsiteX2" fmla="*/ 0 w 1358900"/>
              <a:gd name="connsiteY2" fmla="*/ 1117600 h 2425700"/>
              <a:gd name="connsiteX3" fmla="*/ 330200 w 1358900"/>
              <a:gd name="connsiteY3" fmla="*/ 2032000 h 2425700"/>
              <a:gd name="connsiteX4" fmla="*/ 1320800 w 1358900"/>
              <a:gd name="connsiteY4" fmla="*/ 2425700 h 2425700"/>
              <a:gd name="connsiteX0" fmla="*/ 1397000 w 1397000"/>
              <a:gd name="connsiteY0" fmla="*/ 0 h 2425700"/>
              <a:gd name="connsiteX1" fmla="*/ 368300 w 1397000"/>
              <a:gd name="connsiteY1" fmla="*/ 368300 h 2425700"/>
              <a:gd name="connsiteX2" fmla="*/ 0 w 1397000"/>
              <a:gd name="connsiteY2" fmla="*/ 1231900 h 2425700"/>
              <a:gd name="connsiteX3" fmla="*/ 368300 w 1397000"/>
              <a:gd name="connsiteY3" fmla="*/ 2032000 h 2425700"/>
              <a:gd name="connsiteX4" fmla="*/ 1358900 w 1397000"/>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 name="connsiteX0" fmla="*/ 1398848 w 1398848"/>
              <a:gd name="connsiteY0" fmla="*/ 0 h 2425700"/>
              <a:gd name="connsiteX1" fmla="*/ 497148 w 1398848"/>
              <a:gd name="connsiteY1" fmla="*/ 292100 h 2425700"/>
              <a:gd name="connsiteX2" fmla="*/ 1848 w 1398848"/>
              <a:gd name="connsiteY2" fmla="*/ 1231900 h 2425700"/>
              <a:gd name="connsiteX3" fmla="*/ 370148 w 1398848"/>
              <a:gd name="connsiteY3" fmla="*/ 2032000 h 2425700"/>
              <a:gd name="connsiteX4" fmla="*/ 1360748 w 1398848"/>
              <a:gd name="connsiteY4" fmla="*/ 2425700 h 242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8848" h="2425700">
                <a:moveTo>
                  <a:pt x="1398848" y="0"/>
                </a:moveTo>
                <a:cubicBezTo>
                  <a:pt x="1021023" y="1058"/>
                  <a:pt x="729981" y="99483"/>
                  <a:pt x="497148" y="292100"/>
                </a:cubicBezTo>
                <a:cubicBezTo>
                  <a:pt x="264315" y="484717"/>
                  <a:pt x="23015" y="941917"/>
                  <a:pt x="1848" y="1231900"/>
                </a:cubicBezTo>
                <a:cubicBezTo>
                  <a:pt x="-19319" y="1521883"/>
                  <a:pt x="143665" y="1833033"/>
                  <a:pt x="370148" y="2032000"/>
                </a:cubicBezTo>
                <a:cubicBezTo>
                  <a:pt x="596631" y="2230967"/>
                  <a:pt x="1360748" y="2425700"/>
                  <a:pt x="1360748" y="2425700"/>
                </a:cubicBezTo>
              </a:path>
            </a:pathLst>
          </a:custGeom>
          <a:ln w="50800">
            <a:solidFill>
              <a:srgbClr val="FF6666"/>
            </a:solidFill>
            <a:prstDash val="sysDash"/>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81486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One sample means T test</a:t>
            </a:r>
            <a:endParaRPr lang="en-US" sz="4400" dirty="0">
              <a:solidFill>
                <a:schemeClr val="tx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420640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
        <p:nvSpPr>
          <p:cNvPr id="6" name="Rectangle 5"/>
          <p:cNvSpPr/>
          <p:nvPr/>
        </p:nvSpPr>
        <p:spPr>
          <a:xfrm>
            <a:off x="5570220" y="32169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7500620" y="32169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5570220" y="42075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7576820" y="42075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0" name="Rectangle 9"/>
          <p:cNvSpPr/>
          <p:nvPr/>
        </p:nvSpPr>
        <p:spPr>
          <a:xfrm>
            <a:off x="5570220" y="502920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1" name="Rectangle 10"/>
          <p:cNvSpPr/>
          <p:nvPr/>
        </p:nvSpPr>
        <p:spPr>
          <a:xfrm>
            <a:off x="5570220" y="5998210"/>
            <a:ext cx="12496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12" name="Rectangle 11"/>
          <p:cNvSpPr/>
          <p:nvPr/>
        </p:nvSpPr>
        <p:spPr>
          <a:xfrm>
            <a:off x="7500620" y="5477510"/>
            <a:ext cx="1656080" cy="6692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31796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a:t>
            </a:r>
            <a:endParaRPr lang="en-US" dirty="0"/>
          </a:p>
        </p:txBody>
      </p:sp>
      <p:pic>
        <p:nvPicPr>
          <p:cNvPr id="4" name="Content Placeholder 3"/>
          <p:cNvPicPr>
            <a:picLocks noGrp="1" noChangeAspect="1"/>
          </p:cNvPicPr>
          <p:nvPr>
            <p:ph idx="1"/>
          </p:nvPr>
        </p:nvPicPr>
        <p:blipFill>
          <a:blip r:embed="rId2"/>
          <a:srcRect l="-19485" r="-19485"/>
          <a:stretch>
            <a:fillRect/>
          </a:stretch>
        </p:blipFill>
        <p:spPr/>
      </p:pic>
      <p:pic>
        <p:nvPicPr>
          <p:cNvPr id="5" name="Picture 4"/>
          <p:cNvPicPr>
            <a:picLocks noChangeAspect="1"/>
          </p:cNvPicPr>
          <p:nvPr/>
        </p:nvPicPr>
        <p:blipFill>
          <a:blip r:embed="rId3"/>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19421066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a:t>
            </a:r>
            <a:r>
              <a:rPr lang="en-US" i="1" dirty="0" smtClean="0"/>
              <a:t>t</a:t>
            </a:r>
            <a:r>
              <a:rPr lang="en-US" dirty="0" smtClean="0"/>
              <a:t>-test</a:t>
            </a:r>
            <a:endParaRPr lang="en-US" dirty="0"/>
          </a:p>
        </p:txBody>
      </p:sp>
      <p:sp>
        <p:nvSpPr>
          <p:cNvPr id="3" name="Content Placeholder 2"/>
          <p:cNvSpPr>
            <a:spLocks noGrp="1"/>
          </p:cNvSpPr>
          <p:nvPr>
            <p:ph idx="1"/>
          </p:nvPr>
        </p:nvSpPr>
        <p:spPr/>
        <p:txBody>
          <a:bodyPr/>
          <a:lstStyle/>
          <a:p>
            <a:r>
              <a:rPr lang="en-US" dirty="0"/>
              <a:t>Does sample perform differently than general population (</a:t>
            </a:r>
            <a:r>
              <a:rPr lang="en-US" dirty="0" smtClean="0"/>
              <a:t>known: μ, unknown: </a:t>
            </a:r>
            <a:r>
              <a:rPr lang="en-US" dirty="0" err="1" smtClean="0"/>
              <a:t>σ</a:t>
            </a:r>
            <a:r>
              <a:rPr lang="en-US" dirty="0" smtClean="0"/>
              <a:t>)?</a:t>
            </a:r>
          </a:p>
          <a:p>
            <a:endParaRPr lang="en-US" dirty="0"/>
          </a:p>
          <a:p>
            <a:pPr marL="0" indent="0">
              <a:buNone/>
            </a:pPr>
            <a:endParaRPr lang="en-US" dirty="0"/>
          </a:p>
          <a:p>
            <a:r>
              <a:rPr lang="en-US" dirty="0" smtClean="0"/>
              <a:t>Now what?</a:t>
            </a:r>
          </a:p>
          <a:p>
            <a:pPr lvl="1"/>
            <a:r>
              <a:rPr lang="en-US" dirty="0"/>
              <a:t>Determine </a:t>
            </a:r>
            <a:r>
              <a:rPr lang="en-US" i="1" dirty="0" err="1" smtClean="0"/>
              <a:t>t</a:t>
            </a:r>
            <a:r>
              <a:rPr lang="en-US" i="1" baseline="-25000" dirty="0" err="1" smtClean="0"/>
              <a:t>critical</a:t>
            </a:r>
            <a:r>
              <a:rPr lang="en-US" dirty="0" smtClean="0"/>
              <a:t> </a:t>
            </a:r>
            <a:r>
              <a:rPr lang="en-US" dirty="0"/>
              <a:t>values for your </a:t>
            </a:r>
            <a:r>
              <a:rPr lang="en-US" dirty="0" smtClean="0"/>
              <a:t>α and </a:t>
            </a:r>
            <a:r>
              <a:rPr lang="en-US" i="1" dirty="0" err="1" smtClean="0"/>
              <a:t>df</a:t>
            </a:r>
            <a:endParaRPr lang="en-US" i="1" dirty="0" smtClean="0"/>
          </a:p>
          <a:p>
            <a:pPr lvl="1"/>
            <a:r>
              <a:rPr lang="en-US" dirty="0" smtClean="0"/>
              <a:t>Must “beat” that value to reject null</a:t>
            </a:r>
            <a:endParaRPr lang="en-US" dirty="0"/>
          </a:p>
          <a:p>
            <a:pPr lvl="1"/>
            <a:endParaRPr lang="en-US" dirty="0"/>
          </a:p>
          <a:p>
            <a:endParaRPr lang="en-US" dirty="0"/>
          </a:p>
        </p:txBody>
      </p:sp>
      <p:graphicFrame>
        <p:nvGraphicFramePr>
          <p:cNvPr id="4" name="Object 3"/>
          <p:cNvGraphicFramePr>
            <a:graphicFrameLocks noChangeAspect="1"/>
          </p:cNvGraphicFramePr>
          <p:nvPr>
            <p:extLst/>
          </p:nvPr>
        </p:nvGraphicFramePr>
        <p:xfrm>
          <a:off x="5143500" y="2686102"/>
          <a:ext cx="1739900" cy="1001688"/>
        </p:xfrm>
        <a:graphic>
          <a:graphicData uri="http://schemas.openxmlformats.org/presentationml/2006/ole">
            <mc:AlternateContent xmlns:mc="http://schemas.openxmlformats.org/markup-compatibility/2006">
              <mc:Choice xmlns:v="urn:schemas-microsoft-com:vml" Requires="v">
                <p:oleObj spid="_x0000_s2052" name="Equation" r:id="rId3" imgW="749300" imgH="431800" progId="Equation.3">
                  <p:embed/>
                </p:oleObj>
              </mc:Choice>
              <mc:Fallback>
                <p:oleObj name="Equation" r:id="rId3" imgW="749300" imgH="431800" progId="Equation.3">
                  <p:embed/>
                  <p:pic>
                    <p:nvPicPr>
                      <p:cNvPr id="0" name=""/>
                      <p:cNvPicPr/>
                      <p:nvPr/>
                    </p:nvPicPr>
                    <p:blipFill>
                      <a:blip r:embed="rId4"/>
                      <a:stretch>
                        <a:fillRect/>
                      </a:stretch>
                    </p:blipFill>
                    <p:spPr>
                      <a:xfrm>
                        <a:off x="5143500" y="2686102"/>
                        <a:ext cx="1739900" cy="1001688"/>
                      </a:xfrm>
                      <a:prstGeom prst="rect">
                        <a:avLst/>
                      </a:prstGeom>
                    </p:spPr>
                  </p:pic>
                </p:oleObj>
              </mc:Fallback>
            </mc:AlternateContent>
          </a:graphicData>
        </a:graphic>
      </p:graphicFrame>
    </p:spTree>
    <p:extLst>
      <p:ext uri="{BB962C8B-B14F-4D97-AF65-F5344CB8AC3E}">
        <p14:creationId xmlns:p14="http://schemas.microsoft.com/office/powerpoint/2010/main" val="425545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distribution family: student’s t</a:t>
            </a:r>
            <a:endParaRPr lang="en-US" dirty="0"/>
          </a:p>
        </p:txBody>
      </p:sp>
      <p:pic>
        <p:nvPicPr>
          <p:cNvPr id="5" name="Picture 4" descr="t_family-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301750"/>
            <a:ext cx="8890000" cy="5556250"/>
          </a:xfrm>
          <a:prstGeom prst="rect">
            <a:avLst/>
          </a:prstGeom>
        </p:spPr>
      </p:pic>
    </p:spTree>
    <p:extLst>
      <p:ext uri="{BB962C8B-B14F-4D97-AF65-F5344CB8AC3E}">
        <p14:creationId xmlns:p14="http://schemas.microsoft.com/office/powerpoint/2010/main" val="23878652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_family-1.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 PDFs</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Symmetric </a:t>
            </a:r>
            <a:r>
              <a:rPr lang="en-US" dirty="0"/>
              <a:t>(</a:t>
            </a:r>
            <a:r>
              <a:rPr lang="en-US" dirty="0" err="1"/>
              <a:t>skewness</a:t>
            </a:r>
            <a:r>
              <a:rPr lang="en-US" dirty="0"/>
              <a:t> = 0)</a:t>
            </a:r>
          </a:p>
          <a:p>
            <a:r>
              <a:rPr lang="en-US" dirty="0"/>
              <a:t>Bell-shaped, but notice that the </a:t>
            </a:r>
            <a:r>
              <a:rPr lang="en-US" i="1" dirty="0"/>
              <a:t>t</a:t>
            </a:r>
            <a:r>
              <a:rPr lang="en-US" dirty="0"/>
              <a:t> always has always has relatively more AUC in the tails vs. the unit-normal, and unit-normal has relatively more scores in the center; thus t-distribution is leptokurtic</a:t>
            </a:r>
          </a:p>
          <a:p>
            <a:endParaRPr lang="en-US" dirty="0"/>
          </a:p>
          <a:p>
            <a:endParaRPr lang="en-US" dirty="0"/>
          </a:p>
          <a:p>
            <a:r>
              <a:rPr lang="en-US" dirty="0"/>
              <a:t>Kurtosis is undefined for </a:t>
            </a:r>
            <a:r>
              <a:rPr lang="en-US" i="1" dirty="0"/>
              <a:t>t</a:t>
            </a:r>
            <a:r>
              <a:rPr lang="en-US" dirty="0"/>
              <a:t>-variables with </a:t>
            </a:r>
            <a:r>
              <a:rPr lang="en-US" i="1" dirty="0" err="1"/>
              <a:t>df</a:t>
            </a:r>
            <a:r>
              <a:rPr lang="en-US" dirty="0"/>
              <a:t> &lt; 4</a:t>
            </a:r>
          </a:p>
          <a:p>
            <a:r>
              <a:rPr lang="en-US" dirty="0"/>
              <a:t>On your own, at what</a:t>
            </a:r>
            <a:r>
              <a:rPr lang="en-US" i="1" dirty="0"/>
              <a:t> N </a:t>
            </a:r>
            <a:r>
              <a:rPr lang="en-US" dirty="0"/>
              <a:t>and </a:t>
            </a:r>
            <a:r>
              <a:rPr lang="en-US" i="1" dirty="0" err="1"/>
              <a:t>df</a:t>
            </a:r>
            <a:r>
              <a:rPr lang="en-US" dirty="0"/>
              <a:t> is the kurtosis of a </a:t>
            </a:r>
            <a:r>
              <a:rPr lang="en-US" i="1" dirty="0"/>
              <a:t>t</a:t>
            </a:r>
            <a:r>
              <a:rPr lang="en-US" dirty="0"/>
              <a:t>-variable = 3 (= to kurtosis of normal distribution)?</a:t>
            </a:r>
          </a:p>
        </p:txBody>
      </p:sp>
      <p:graphicFrame>
        <p:nvGraphicFramePr>
          <p:cNvPr id="5" name="Object 4"/>
          <p:cNvGraphicFramePr>
            <a:graphicFrameLocks noChangeAspect="1"/>
          </p:cNvGraphicFramePr>
          <p:nvPr>
            <p:extLst/>
          </p:nvPr>
        </p:nvGraphicFramePr>
        <p:xfrm>
          <a:off x="3583890" y="3784058"/>
          <a:ext cx="1004047" cy="609600"/>
        </p:xfrm>
        <a:graphic>
          <a:graphicData uri="http://schemas.openxmlformats.org/presentationml/2006/ole">
            <mc:AlternateContent xmlns:mc="http://schemas.openxmlformats.org/markup-compatibility/2006">
              <mc:Choice xmlns:v="urn:schemas-microsoft-com:vml" Requires="v">
                <p:oleObj spid="_x0000_s3076" name="Equation" r:id="rId4" imgW="711200" imgH="431800" progId="Equation.3">
                  <p:embed/>
                </p:oleObj>
              </mc:Choice>
              <mc:Fallback>
                <p:oleObj name="Equation" r:id="rId4" imgW="711200" imgH="431800" progId="Equation.3">
                  <p:embed/>
                  <p:pic>
                    <p:nvPicPr>
                      <p:cNvPr id="0" name=""/>
                      <p:cNvPicPr/>
                      <p:nvPr/>
                    </p:nvPicPr>
                    <p:blipFill>
                      <a:blip r:embed="rId5"/>
                      <a:stretch>
                        <a:fillRect/>
                      </a:stretch>
                    </p:blipFill>
                    <p:spPr>
                      <a:xfrm>
                        <a:off x="3583890" y="3784058"/>
                        <a:ext cx="1004047" cy="609600"/>
                      </a:xfrm>
                      <a:prstGeom prst="rect">
                        <a:avLst/>
                      </a:prstGeom>
                    </p:spPr>
                  </p:pic>
                </p:oleObj>
              </mc:Fallback>
            </mc:AlternateContent>
          </a:graphicData>
        </a:graphic>
      </p:graphicFrame>
    </p:spTree>
    <p:extLst>
      <p:ext uri="{BB962C8B-B14F-4D97-AF65-F5344CB8AC3E}">
        <p14:creationId xmlns:p14="http://schemas.microsoft.com/office/powerpoint/2010/main" val="24104322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t</a:t>
            </a:r>
            <a:r>
              <a:rPr lang="en-US" dirty="0" smtClean="0"/>
              <a:t>-distributions</a:t>
            </a:r>
            <a:endParaRPr lang="en-US" dirty="0"/>
          </a:p>
        </p:txBody>
      </p:sp>
      <p:sp>
        <p:nvSpPr>
          <p:cNvPr id="3" name="Content Placeholder 2"/>
          <p:cNvSpPr>
            <a:spLocks noGrp="1"/>
          </p:cNvSpPr>
          <p:nvPr>
            <p:ph sz="half" idx="1"/>
          </p:nvPr>
        </p:nvSpPr>
        <p:spPr/>
        <p:txBody>
          <a:bodyPr>
            <a:normAutofit/>
          </a:bodyPr>
          <a:lstStyle/>
          <a:p>
            <a:r>
              <a:rPr lang="en-US" sz="2000" dirty="0"/>
              <a:t>Let T denote a random variable with a </a:t>
            </a:r>
            <a:r>
              <a:rPr lang="en-US" sz="2000" i="1" dirty="0"/>
              <a:t>t</a:t>
            </a:r>
            <a:r>
              <a:rPr lang="en-US" sz="2000" dirty="0"/>
              <a:t>-distribution with </a:t>
            </a:r>
            <a:r>
              <a:rPr lang="en-US" sz="2000" i="1" dirty="0" err="1"/>
              <a:t>df</a:t>
            </a:r>
            <a:r>
              <a:rPr lang="en-US" sz="2000" dirty="0"/>
              <a:t> degrees of freedom. Then:</a:t>
            </a:r>
          </a:p>
          <a:p>
            <a:pPr lvl="1"/>
            <a:r>
              <a:rPr lang="en-US" sz="2000" i="1" dirty="0"/>
              <a:t>E(T)</a:t>
            </a:r>
            <a:r>
              <a:rPr lang="en-US" sz="2000" dirty="0"/>
              <a:t> = 0; same as unit-normal</a:t>
            </a:r>
          </a:p>
          <a:p>
            <a:pPr lvl="1"/>
            <a:r>
              <a:rPr lang="en-US" sz="2000" dirty="0" err="1"/>
              <a:t>Var</a:t>
            </a:r>
            <a:r>
              <a:rPr lang="en-US" sz="2000" dirty="0"/>
              <a:t>(</a:t>
            </a:r>
            <a:r>
              <a:rPr lang="en-US" sz="2000" i="1" dirty="0"/>
              <a:t>T</a:t>
            </a:r>
            <a:r>
              <a:rPr lang="en-US" sz="2000" dirty="0"/>
              <a:t>) = </a:t>
            </a:r>
            <a:r>
              <a:rPr lang="en-US" sz="2000" i="1" dirty="0" err="1"/>
              <a:t>df</a:t>
            </a:r>
            <a:r>
              <a:rPr lang="en-US" sz="2000" dirty="0"/>
              <a:t>/(</a:t>
            </a:r>
            <a:r>
              <a:rPr lang="en-US" sz="2000" i="1" dirty="0"/>
              <a:t>df</a:t>
            </a:r>
            <a:r>
              <a:rPr lang="en-US" sz="2000" dirty="0"/>
              <a:t>-2); more spread out than unit-normal (↑ variance)</a:t>
            </a:r>
          </a:p>
          <a:p>
            <a:r>
              <a:rPr lang="en-US" sz="2000" dirty="0"/>
              <a:t>As </a:t>
            </a:r>
            <a:r>
              <a:rPr lang="en-US" sz="2000" i="1" dirty="0" err="1"/>
              <a:t>df</a:t>
            </a:r>
            <a:r>
              <a:rPr lang="en-US" sz="2000" dirty="0"/>
              <a:t> increases, the </a:t>
            </a:r>
            <a:r>
              <a:rPr lang="en-US" sz="2000" i="1" dirty="0"/>
              <a:t>t</a:t>
            </a:r>
            <a:r>
              <a:rPr lang="en-US" sz="2000" dirty="0"/>
              <a:t>- distributions converge to the unit normal.</a:t>
            </a:r>
          </a:p>
          <a:p>
            <a:r>
              <a:rPr lang="en-US" sz="2000" i="1" dirty="0"/>
              <a:t>t</a:t>
            </a:r>
            <a:r>
              <a:rPr lang="en-US" sz="2000" dirty="0"/>
              <a:t>-distributions will be useful for statistical inference for one or more populations of quantitative variables.</a:t>
            </a:r>
          </a:p>
        </p:txBody>
      </p:sp>
      <p:pic>
        <p:nvPicPr>
          <p:cNvPr id="7" name="Content Placeholder 6" descr="t_family-1.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0802" t="-8" r="27119" b="8"/>
          <a:stretch/>
        </p:blipFill>
        <p:spPr>
          <a:xfrm>
            <a:off x="5829300" y="1673225"/>
            <a:ext cx="4686300" cy="4718050"/>
          </a:xfrm>
          <a:prstGeom prst="rect">
            <a:avLst/>
          </a:prstGeom>
        </p:spPr>
      </p:pic>
    </p:spTree>
    <p:extLst>
      <p:ext uri="{BB962C8B-B14F-4D97-AF65-F5344CB8AC3E}">
        <p14:creationId xmlns:p14="http://schemas.microsoft.com/office/powerpoint/2010/main" val="8229611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the sample estimate of the variance</a:t>
            </a:r>
            <a:endParaRPr lang="en-US" dirty="0"/>
          </a:p>
        </p:txBody>
      </p:sp>
      <p:sp>
        <p:nvSpPr>
          <p:cNvPr id="3" name="Content Placeholder 2"/>
          <p:cNvSpPr>
            <a:spLocks noGrp="1"/>
          </p:cNvSpPr>
          <p:nvPr>
            <p:ph idx="1"/>
          </p:nvPr>
        </p:nvSpPr>
        <p:spPr/>
        <p:txBody>
          <a:bodyPr>
            <a:normAutofit lnSpcReduction="10000"/>
          </a:bodyPr>
          <a:lstStyle/>
          <a:p>
            <a:r>
              <a:rPr lang="en-US" dirty="0" smtClean="0"/>
              <a:t>Recall the sample estimate of the </a:t>
            </a:r>
            <a:r>
              <a:rPr lang="en-US" dirty="0"/>
              <a:t>population </a:t>
            </a:r>
            <a:r>
              <a:rPr lang="en-US" dirty="0" smtClean="0"/>
              <a:t>variance:</a:t>
            </a:r>
          </a:p>
          <a:p>
            <a:endParaRPr lang="en-US" dirty="0"/>
          </a:p>
          <a:p>
            <a:endParaRPr lang="en-US" dirty="0" smtClean="0"/>
          </a:p>
          <a:p>
            <a:endParaRPr lang="en-US" dirty="0" smtClean="0"/>
          </a:p>
          <a:p>
            <a:r>
              <a:rPr lang="en-US" dirty="0" smtClean="0"/>
              <a:t>The t-statistic formula is:</a:t>
            </a:r>
          </a:p>
          <a:p>
            <a:endParaRPr lang="en-US" dirty="0"/>
          </a:p>
          <a:p>
            <a:endParaRPr lang="en-US" dirty="0" smtClean="0"/>
          </a:p>
          <a:p>
            <a:r>
              <a:rPr lang="en-US" dirty="0" smtClean="0"/>
              <a:t>At this point, you may be worried </a:t>
            </a:r>
            <a:r>
              <a:rPr lang="en-US" dirty="0"/>
              <a:t>about the effect of variability of the </a:t>
            </a:r>
            <a:r>
              <a:rPr lang="en-US" dirty="0" smtClean="0"/>
              <a:t>variance estimate</a:t>
            </a:r>
          </a:p>
          <a:p>
            <a:r>
              <a:rPr lang="en-US" dirty="0" smtClean="0"/>
              <a:t>You would </a:t>
            </a:r>
            <a:r>
              <a:rPr lang="en-US" dirty="0"/>
              <a:t>be right: </a:t>
            </a:r>
            <a:r>
              <a:rPr lang="en-US" dirty="0" smtClean="0"/>
              <a:t>the </a:t>
            </a:r>
            <a:r>
              <a:rPr lang="en-US" dirty="0"/>
              <a:t>random </a:t>
            </a:r>
            <a:r>
              <a:rPr lang="en-US" dirty="0" smtClean="0"/>
              <a:t>variable, </a:t>
            </a:r>
            <a:r>
              <a:rPr lang="en-US" i="1" dirty="0" smtClean="0"/>
              <a:t>t</a:t>
            </a:r>
            <a:r>
              <a:rPr lang="en-US" dirty="0" smtClean="0"/>
              <a:t>, is no </a:t>
            </a:r>
            <a:r>
              <a:rPr lang="en-US" dirty="0"/>
              <a:t>longer </a:t>
            </a:r>
            <a:r>
              <a:rPr lang="en-US" dirty="0" smtClean="0"/>
              <a:t>normally distributed</a:t>
            </a:r>
          </a:p>
          <a:p>
            <a:pPr lvl="1"/>
            <a:r>
              <a:rPr lang="en-US" dirty="0" smtClean="0"/>
              <a:t>It has a unique distribution: the</a:t>
            </a:r>
            <a:r>
              <a:rPr lang="en-US" i="1" dirty="0" smtClean="0"/>
              <a:t> t</a:t>
            </a:r>
            <a:r>
              <a:rPr lang="en-US" dirty="0" smtClean="0"/>
              <a:t>-distribution, with </a:t>
            </a:r>
            <a:r>
              <a:rPr lang="en-US" i="1" dirty="0" smtClean="0"/>
              <a:t>n-1 </a:t>
            </a:r>
            <a:r>
              <a:rPr lang="en-US" dirty="0" smtClean="0"/>
              <a:t>degrees of freedom</a:t>
            </a:r>
          </a:p>
          <a:p>
            <a:pPr lvl="1"/>
            <a:r>
              <a:rPr lang="en-US" dirty="0" smtClean="0"/>
              <a:t>The </a:t>
            </a:r>
            <a:r>
              <a:rPr lang="en-US" i="1" dirty="0" smtClean="0"/>
              <a:t>t</a:t>
            </a:r>
            <a:r>
              <a:rPr lang="en-US" dirty="0" smtClean="0"/>
              <a:t>-distribution is </a:t>
            </a:r>
            <a:r>
              <a:rPr lang="en-US" i="1" dirty="0" smtClean="0"/>
              <a:t>asymptotically</a:t>
            </a:r>
            <a:r>
              <a:rPr lang="en-US" dirty="0" smtClean="0"/>
              <a:t> normal</a:t>
            </a:r>
          </a:p>
        </p:txBody>
      </p:sp>
      <p:graphicFrame>
        <p:nvGraphicFramePr>
          <p:cNvPr id="4" name="Content Placeholder 5"/>
          <p:cNvGraphicFramePr>
            <a:graphicFrameLocks noChangeAspect="1"/>
          </p:cNvGraphicFramePr>
          <p:nvPr>
            <p:extLst/>
          </p:nvPr>
        </p:nvGraphicFramePr>
        <p:xfrm>
          <a:off x="5287234" y="1907092"/>
          <a:ext cx="1455549" cy="866271"/>
        </p:xfrm>
        <a:graphic>
          <a:graphicData uri="http://schemas.openxmlformats.org/presentationml/2006/ole">
            <mc:AlternateContent xmlns:mc="http://schemas.openxmlformats.org/markup-compatibility/2006">
              <mc:Choice xmlns:v="urn:schemas-microsoft-com:vml" Requires="v">
                <p:oleObj spid="_x0000_s4102" name="Equation" r:id="rId3" imgW="1066800" imgH="635000" progId="Equation.3">
                  <p:embed/>
                </p:oleObj>
              </mc:Choice>
              <mc:Fallback>
                <p:oleObj name="Equation" r:id="rId3" imgW="1066800" imgH="635000" progId="Equation.3">
                  <p:embed/>
                  <p:pic>
                    <p:nvPicPr>
                      <p:cNvPr id="0" name=""/>
                      <p:cNvPicPr/>
                      <p:nvPr/>
                    </p:nvPicPr>
                    <p:blipFill>
                      <a:blip r:embed="rId4"/>
                      <a:stretch>
                        <a:fillRect/>
                      </a:stretch>
                    </p:blipFill>
                    <p:spPr>
                      <a:xfrm>
                        <a:off x="5287234" y="1907092"/>
                        <a:ext cx="1455549" cy="866271"/>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461000" y="3317876"/>
          <a:ext cx="1163638" cy="669925"/>
        </p:xfrm>
        <a:graphic>
          <a:graphicData uri="http://schemas.openxmlformats.org/presentationml/2006/ole">
            <mc:AlternateContent xmlns:mc="http://schemas.openxmlformats.org/markup-compatibility/2006">
              <mc:Choice xmlns:v="urn:schemas-microsoft-com:vml" Requires="v">
                <p:oleObj spid="_x0000_s4103" name="Equation" r:id="rId5" imgW="749300" imgH="431800" progId="Equation.3">
                  <p:embed/>
                </p:oleObj>
              </mc:Choice>
              <mc:Fallback>
                <p:oleObj name="Equation" r:id="rId5" imgW="749300" imgH="431800" progId="Equation.3">
                  <p:embed/>
                  <p:pic>
                    <p:nvPicPr>
                      <p:cNvPr id="0" name=""/>
                      <p:cNvPicPr/>
                      <p:nvPr/>
                    </p:nvPicPr>
                    <p:blipFill>
                      <a:blip r:embed="rId6"/>
                      <a:stretch>
                        <a:fillRect/>
                      </a:stretch>
                    </p:blipFill>
                    <p:spPr>
                      <a:xfrm>
                        <a:off x="5461000" y="3317876"/>
                        <a:ext cx="1163638" cy="669925"/>
                      </a:xfrm>
                      <a:prstGeom prst="rect">
                        <a:avLst/>
                      </a:prstGeom>
                    </p:spPr>
                  </p:pic>
                </p:oleObj>
              </mc:Fallback>
            </mc:AlternateContent>
          </a:graphicData>
        </a:graphic>
      </p:graphicFrame>
    </p:spTree>
    <p:extLst>
      <p:ext uri="{BB962C8B-B14F-4D97-AF65-F5344CB8AC3E}">
        <p14:creationId xmlns:p14="http://schemas.microsoft.com/office/powerpoint/2010/main" val="55723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 = z, blue = t</a:t>
            </a:r>
            <a:endParaRPr lang="en-US" dirty="0"/>
          </a:p>
        </p:txBody>
      </p:sp>
      <p:sp>
        <p:nvSpPr>
          <p:cNvPr id="4" name="Text Placeholder 3"/>
          <p:cNvSpPr>
            <a:spLocks noGrp="1"/>
          </p:cNvSpPr>
          <p:nvPr>
            <p:ph type="body" idx="1"/>
          </p:nvPr>
        </p:nvSpPr>
        <p:spPr/>
        <p:txBody>
          <a:bodyPr/>
          <a:lstStyle/>
          <a:p>
            <a:r>
              <a:rPr lang="en-US" dirty="0" smtClean="0"/>
              <a:t>n = 4 (×10,000 simulations)</a:t>
            </a:r>
            <a:endParaRPr lang="en-US" dirty="0"/>
          </a:p>
        </p:txBody>
      </p:sp>
      <p:pic>
        <p:nvPicPr>
          <p:cNvPr id="5" name="Content Placeholder 4" descr="Rplot zhat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9 </a:t>
            </a:r>
            <a:r>
              <a:rPr lang="en-US" dirty="0"/>
              <a:t>(×10,000 simulations</a:t>
            </a:r>
            <a:r>
              <a:rPr lang="en-US" dirty="0" smtClean="0"/>
              <a:t>)</a:t>
            </a:r>
            <a:endParaRPr lang="en-US" dirty="0"/>
          </a:p>
        </p:txBody>
      </p:sp>
      <p:pic>
        <p:nvPicPr>
          <p:cNvPr id="6" name="Content Placeholder 5" descr="Rplot zhat9.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75932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Cut-offs</a:t>
            </a:r>
            <a:endParaRPr lang="en-US" dirty="0"/>
          </a:p>
        </p:txBody>
      </p:sp>
      <p:sp>
        <p:nvSpPr>
          <p:cNvPr id="3" name="Content Placeholder 2"/>
          <p:cNvSpPr>
            <a:spLocks noGrp="1"/>
          </p:cNvSpPr>
          <p:nvPr>
            <p:ph idx="1"/>
          </p:nvPr>
        </p:nvSpPr>
        <p:spPr/>
        <p:txBody>
          <a:bodyPr/>
          <a:lstStyle/>
          <a:p>
            <a:r>
              <a:rPr lang="en-US" dirty="0" smtClean="0"/>
              <a:t>Whether we like to admit it or not, p-values ultimately are cut-offs:</a:t>
            </a:r>
            <a:endParaRPr lang="en-US" dirty="0"/>
          </a:p>
        </p:txBody>
      </p:sp>
      <p:graphicFrame>
        <p:nvGraphicFramePr>
          <p:cNvPr id="4" name="Table 3"/>
          <p:cNvGraphicFramePr>
            <a:graphicFrameLocks noGrp="1"/>
          </p:cNvGraphicFramePr>
          <p:nvPr>
            <p:extLst/>
          </p:nvPr>
        </p:nvGraphicFramePr>
        <p:xfrm>
          <a:off x="3048000" y="2777067"/>
          <a:ext cx="6096000" cy="2123440"/>
        </p:xfrm>
        <a:graphic>
          <a:graphicData uri="http://schemas.openxmlformats.org/drawingml/2006/table">
            <a:tbl>
              <a:tblPr bandRow="1">
                <a:tableStyleId>{5940675A-B579-460E-94D1-54222C63F5DA}</a:tableStyleId>
              </a:tblPr>
              <a:tblGrid>
                <a:gridCol w="3048000"/>
                <a:gridCol w="3048000"/>
              </a:tblGrid>
              <a:tr h="370840">
                <a:tc>
                  <a:txBody>
                    <a:bodyPr/>
                    <a:lstStyle/>
                    <a:p>
                      <a:r>
                        <a:rPr lang="en-US" dirty="0" smtClean="0">
                          <a:latin typeface="Lato" charset="0"/>
                          <a:ea typeface="Lato" charset="0"/>
                          <a:cs typeface="Lato" charset="0"/>
                        </a:rPr>
                        <a:t>p-value &lt; 𝝰</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p-value ≥ 𝝰</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Hit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hit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Statistically significant</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Not statistically significant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Fame and glory!</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t>
                      </a:r>
                      <a:endParaRPr lang="en-US" dirty="0">
                        <a:latin typeface="Lato" charset="0"/>
                        <a:ea typeface="Lato" charset="0"/>
                        <a:cs typeface="Lato" charset="0"/>
                      </a:endParaRPr>
                    </a:p>
                  </a:txBody>
                  <a:tcPr/>
                </a:tc>
              </a:tr>
              <a:tr h="370840">
                <a:tc>
                  <a:txBody>
                    <a:bodyPr/>
                    <a:lstStyle/>
                    <a:p>
                      <a:r>
                        <a:rPr lang="en-US" dirty="0" smtClean="0">
                          <a:latin typeface="Lato" charset="0"/>
                          <a:ea typeface="Lato" charset="0"/>
                          <a:cs typeface="Lato" charset="0"/>
                        </a:rPr>
                        <a:t>Reject H</a:t>
                      </a:r>
                      <a:r>
                        <a:rPr lang="en-US" baseline="-25000" dirty="0" smtClean="0">
                          <a:latin typeface="Lato" charset="0"/>
                          <a:ea typeface="Lato" charset="0"/>
                          <a:cs typeface="Lato" charset="0"/>
                        </a:rPr>
                        <a:t>0</a:t>
                      </a:r>
                      <a:endParaRPr lang="en-US" dirty="0">
                        <a:latin typeface="Lato" charset="0"/>
                        <a:ea typeface="Lato" charset="0"/>
                        <a:cs typeface="Lato" charset="0"/>
                      </a:endParaRPr>
                    </a:p>
                  </a:txBody>
                  <a:tcPr/>
                </a:tc>
                <a:tc>
                  <a:txBody>
                    <a:bodyPr/>
                    <a:lstStyle/>
                    <a:p>
                      <a:r>
                        <a:rPr lang="en-US" dirty="0" smtClean="0">
                          <a:latin typeface="Lato" charset="0"/>
                          <a:ea typeface="Lato" charset="0"/>
                          <a:cs typeface="Lato" charset="0"/>
                        </a:rPr>
                        <a:t>Accept H</a:t>
                      </a:r>
                      <a:r>
                        <a:rPr lang="en-US" baseline="-25000" dirty="0" smtClean="0">
                          <a:latin typeface="Lato" charset="0"/>
                          <a:ea typeface="Lato" charset="0"/>
                          <a:cs typeface="Lato" charset="0"/>
                        </a:rPr>
                        <a:t>0 </a:t>
                      </a:r>
                      <a:r>
                        <a:rPr lang="en-US" baseline="0" dirty="0" smtClean="0">
                          <a:latin typeface="Lato" charset="0"/>
                          <a:ea typeface="Lato" charset="0"/>
                          <a:cs typeface="Lato" charset="0"/>
                        </a:rPr>
                        <a:t>(cringe)</a:t>
                      </a:r>
                    </a:p>
                    <a:p>
                      <a:r>
                        <a:rPr lang="en-US" baseline="0" dirty="0" smtClean="0">
                          <a:latin typeface="Lato" charset="0"/>
                          <a:ea typeface="Lato" charset="0"/>
                          <a:cs typeface="Lato" charset="0"/>
                        </a:rPr>
                        <a:t>Fail to reject H</a:t>
                      </a:r>
                      <a:r>
                        <a:rPr lang="en-US" baseline="-25000" dirty="0" smtClean="0">
                          <a:latin typeface="Lato" charset="0"/>
                          <a:ea typeface="Lato" charset="0"/>
                          <a:cs typeface="Lato" charset="0"/>
                        </a:rPr>
                        <a:t>0</a:t>
                      </a:r>
                      <a:r>
                        <a:rPr lang="en-US" baseline="0" dirty="0" smtClean="0">
                          <a:latin typeface="Lato" charset="0"/>
                          <a:ea typeface="Lato" charset="0"/>
                          <a:cs typeface="Lato" charset="0"/>
                        </a:rPr>
                        <a:t> (eye-roll)</a:t>
                      </a:r>
                      <a:endParaRPr lang="en-US" dirty="0">
                        <a:latin typeface="Lato" charset="0"/>
                        <a:ea typeface="Lato" charset="0"/>
                        <a:cs typeface="Lato" charset="0"/>
                      </a:endParaRPr>
                    </a:p>
                  </a:txBody>
                  <a:tcPr/>
                </a:tc>
              </a:tr>
            </a:tbl>
          </a:graphicData>
        </a:graphic>
      </p:graphicFrame>
    </p:spTree>
    <p:extLst>
      <p:ext uri="{BB962C8B-B14F-4D97-AF65-F5344CB8AC3E}">
        <p14:creationId xmlns:p14="http://schemas.microsoft.com/office/powerpoint/2010/main" val="318886435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Red = z, blue = t</a:t>
            </a:r>
          </a:p>
        </p:txBody>
      </p:sp>
      <p:sp>
        <p:nvSpPr>
          <p:cNvPr id="4" name="Text Placeholder 3"/>
          <p:cNvSpPr>
            <a:spLocks noGrp="1"/>
          </p:cNvSpPr>
          <p:nvPr>
            <p:ph type="body" idx="1"/>
          </p:nvPr>
        </p:nvSpPr>
        <p:spPr/>
        <p:txBody>
          <a:bodyPr/>
          <a:lstStyle/>
          <a:p>
            <a:r>
              <a:rPr lang="en-US" dirty="0"/>
              <a:t>n = </a:t>
            </a:r>
            <a:r>
              <a:rPr lang="en-US" dirty="0" smtClean="0"/>
              <a:t>16 </a:t>
            </a:r>
            <a:r>
              <a:rPr lang="en-US" dirty="0"/>
              <a:t>(×10,000 simulations</a:t>
            </a:r>
            <a:r>
              <a:rPr lang="en-US" dirty="0" smtClean="0"/>
              <a:t>)</a:t>
            </a:r>
            <a:endParaRPr lang="en-US" dirty="0"/>
          </a:p>
        </p:txBody>
      </p:sp>
      <p:pic>
        <p:nvPicPr>
          <p:cNvPr id="5" name="Content Placeholder 4" descr="Rplot zhat16.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a:prstGeom prst="rect">
            <a:avLst/>
          </a:prstGeom>
        </p:spPr>
      </p:pic>
      <p:sp>
        <p:nvSpPr>
          <p:cNvPr id="7" name="Text Placeholder 6"/>
          <p:cNvSpPr>
            <a:spLocks noGrp="1"/>
          </p:cNvSpPr>
          <p:nvPr>
            <p:ph type="body" sz="quarter" idx="3"/>
          </p:nvPr>
        </p:nvSpPr>
        <p:spPr/>
        <p:txBody>
          <a:bodyPr/>
          <a:lstStyle/>
          <a:p>
            <a:r>
              <a:rPr lang="en-US" dirty="0"/>
              <a:t>n = </a:t>
            </a:r>
            <a:r>
              <a:rPr lang="en-US" dirty="0" smtClean="0"/>
              <a:t>25 </a:t>
            </a:r>
            <a:r>
              <a:rPr lang="en-US" dirty="0"/>
              <a:t>(×10,000 simulations</a:t>
            </a:r>
            <a:r>
              <a:rPr lang="en-US" dirty="0" smtClean="0"/>
              <a:t>)</a:t>
            </a:r>
            <a:endParaRPr lang="en-US" dirty="0"/>
          </a:p>
        </p:txBody>
      </p:sp>
      <p:pic>
        <p:nvPicPr>
          <p:cNvPr id="6" name="Content Placeholder 5" descr="Rplot zhat25.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a:prstGeom prst="rect">
            <a:avLst/>
          </a:prstGeom>
        </p:spPr>
      </p:pic>
    </p:spTree>
    <p:extLst>
      <p:ext uri="{BB962C8B-B14F-4D97-AF65-F5344CB8AC3E}">
        <p14:creationId xmlns:p14="http://schemas.microsoft.com/office/powerpoint/2010/main" val="207292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plot 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457200"/>
            <a:ext cx="6400800" cy="6400800"/>
          </a:xfrm>
          <a:prstGeom prst="rect">
            <a:avLst/>
          </a:prstGeom>
        </p:spPr>
      </p:pic>
    </p:spTree>
    <p:extLst>
      <p:ext uri="{BB962C8B-B14F-4D97-AF65-F5344CB8AC3E}">
        <p14:creationId xmlns:p14="http://schemas.microsoft.com/office/powerpoint/2010/main" val="2729116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Q-Q Plots of </a:t>
            </a:r>
            <a:r>
              <a:rPr lang="en-US" dirty="0" err="1" smtClean="0"/>
              <a:t>rt</a:t>
            </a:r>
            <a:r>
              <a:rPr lang="en-US" dirty="0" smtClean="0"/>
              <a:t>(100,df)</a:t>
            </a:r>
            <a:endParaRPr lang="en-US" dirty="0"/>
          </a:p>
        </p:txBody>
      </p:sp>
      <p:sp>
        <p:nvSpPr>
          <p:cNvPr id="8" name="Text Placeholder 7"/>
          <p:cNvSpPr>
            <a:spLocks noGrp="1"/>
          </p:cNvSpPr>
          <p:nvPr>
            <p:ph type="body" idx="1"/>
          </p:nvPr>
        </p:nvSpPr>
        <p:spPr/>
        <p:txBody>
          <a:bodyPr/>
          <a:lstStyle/>
          <a:p>
            <a:r>
              <a:rPr lang="en-US" i="1" dirty="0"/>
              <a:t>t</a:t>
            </a:r>
            <a:r>
              <a:rPr lang="en-US" dirty="0" smtClean="0"/>
              <a:t> with </a:t>
            </a:r>
            <a:r>
              <a:rPr lang="en-US" i="1" dirty="0" err="1" smtClean="0"/>
              <a:t>df</a:t>
            </a:r>
            <a:r>
              <a:rPr lang="en-US" dirty="0" smtClean="0"/>
              <a:t>=4</a:t>
            </a:r>
            <a:endParaRPr lang="en-US" dirty="0"/>
          </a:p>
        </p:txBody>
      </p:sp>
      <p:pic>
        <p:nvPicPr>
          <p:cNvPr id="5" name="Content Placeholder 4" descr="Rplot qq t df4.pdf"/>
          <p:cNvPicPr>
            <a:picLocks noGrp="1" noChangeAspect="1"/>
          </p:cNvPicPr>
          <p:nvPr>
            <p:ph sz="half" idx="2"/>
          </p:nvPr>
        </p:nvPicPr>
        <p:blipFill>
          <a:blip r:embed="rId2">
            <a:extLst>
              <a:ext uri="{28A0092B-C50C-407E-A947-70E740481C1C}">
                <a14:useLocalDpi xmlns:a14="http://schemas.microsoft.com/office/drawing/2010/main" val="0"/>
              </a:ext>
            </a:extLst>
          </a:blip>
          <a:srcRect t="1100" b="1100"/>
          <a:stretch>
            <a:fillRect/>
          </a:stretch>
        </p:blipFill>
        <p:spPr/>
      </p:pic>
      <p:sp>
        <p:nvSpPr>
          <p:cNvPr id="9" name="Text Placeholder 8"/>
          <p:cNvSpPr>
            <a:spLocks noGrp="1"/>
          </p:cNvSpPr>
          <p:nvPr>
            <p:ph type="body" sz="quarter" idx="3"/>
          </p:nvPr>
        </p:nvSpPr>
        <p:spPr/>
        <p:txBody>
          <a:bodyPr/>
          <a:lstStyle/>
          <a:p>
            <a:r>
              <a:rPr lang="en-US" i="1" dirty="0"/>
              <a:t>t</a:t>
            </a:r>
            <a:r>
              <a:rPr lang="en-US" i="1" dirty="0" smtClean="0"/>
              <a:t> </a:t>
            </a:r>
            <a:r>
              <a:rPr lang="en-US" dirty="0" smtClean="0"/>
              <a:t>with </a:t>
            </a:r>
            <a:r>
              <a:rPr lang="en-US" i="1" dirty="0" err="1" smtClean="0"/>
              <a:t>df</a:t>
            </a:r>
            <a:r>
              <a:rPr lang="en-US" dirty="0" smtClean="0"/>
              <a:t>=30</a:t>
            </a:r>
            <a:endParaRPr lang="en-US" dirty="0"/>
          </a:p>
        </p:txBody>
      </p:sp>
      <p:pic>
        <p:nvPicPr>
          <p:cNvPr id="6" name="Content Placeholder 5" descr="Rplot qq tdf30.pdf"/>
          <p:cNvPicPr>
            <a:picLocks noGrp="1" noChangeAspect="1"/>
          </p:cNvPicPr>
          <p:nvPr>
            <p:ph sz="quarter" idx="4"/>
          </p:nvPr>
        </p:nvPicPr>
        <p:blipFill>
          <a:blip r:embed="rId3">
            <a:extLst>
              <a:ext uri="{28A0092B-C50C-407E-A947-70E740481C1C}">
                <a14:useLocalDpi xmlns:a14="http://schemas.microsoft.com/office/drawing/2010/main" val="0"/>
              </a:ext>
            </a:extLst>
          </a:blip>
          <a:srcRect t="1119" b="1119"/>
          <a:stretch>
            <a:fillRect/>
          </a:stretch>
        </p:blipFill>
        <p:spPr/>
      </p:pic>
    </p:spTree>
    <p:extLst>
      <p:ext uri="{BB962C8B-B14F-4D97-AF65-F5344CB8AC3E}">
        <p14:creationId xmlns:p14="http://schemas.microsoft.com/office/powerpoint/2010/main" val="36629801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
        <p:nvSpPr>
          <p:cNvPr id="6" name="Rectangle 5"/>
          <p:cNvSpPr/>
          <p:nvPr/>
        </p:nvSpPr>
        <p:spPr>
          <a:xfrm>
            <a:off x="1981200" y="20485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Rectangle 6"/>
          <p:cNvSpPr/>
          <p:nvPr/>
        </p:nvSpPr>
        <p:spPr>
          <a:xfrm>
            <a:off x="1981200" y="3128010"/>
            <a:ext cx="38989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8" name="Rectangle 7"/>
          <p:cNvSpPr/>
          <p:nvPr/>
        </p:nvSpPr>
        <p:spPr>
          <a:xfrm>
            <a:off x="1981200" y="3890010"/>
            <a:ext cx="22606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9" name="Rectangle 8"/>
          <p:cNvSpPr/>
          <p:nvPr/>
        </p:nvSpPr>
        <p:spPr>
          <a:xfrm>
            <a:off x="4229100" y="3890010"/>
            <a:ext cx="1638300" cy="6946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Tree>
    <p:extLst>
      <p:ext uri="{BB962C8B-B14F-4D97-AF65-F5344CB8AC3E}">
        <p14:creationId xmlns:p14="http://schemas.microsoft.com/office/powerpoint/2010/main" val="1221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p-value for the </a:t>
            </a:r>
            <a:r>
              <a:rPr lang="en-US" i="1" dirty="0" smtClean="0"/>
              <a:t>t</a:t>
            </a:r>
            <a:r>
              <a:rPr lang="en-US" dirty="0" smtClean="0"/>
              <a:t> statistic?</a:t>
            </a:r>
            <a:endParaRPr lang="en-US" dirty="0"/>
          </a:p>
        </p:txBody>
      </p:sp>
      <p:sp>
        <p:nvSpPr>
          <p:cNvPr id="3" name="Content Placeholder 2"/>
          <p:cNvSpPr>
            <a:spLocks noGrp="1"/>
          </p:cNvSpPr>
          <p:nvPr>
            <p:ph sz="half" idx="1"/>
          </p:nvPr>
        </p:nvSpPr>
        <p:spPr/>
        <p:txBody>
          <a:bodyPr>
            <a:normAutofit/>
          </a:bodyPr>
          <a:lstStyle/>
          <a:p>
            <a:r>
              <a:rPr lang="en-US" sz="2000" dirty="0"/>
              <a:t>One-tailed, upper</a:t>
            </a:r>
          </a:p>
          <a:p>
            <a:pPr marL="0" indent="0">
              <a:buNone/>
            </a:pPr>
            <a:r>
              <a:rPr lang="fi-FI" sz="2000" b="1" dirty="0" err="1">
                <a:solidFill>
                  <a:srgbClr val="FF6666"/>
                </a:solidFill>
                <a:latin typeface="Courier New"/>
                <a:cs typeface="Courier New"/>
              </a:rPr>
              <a:t>pt_up</a:t>
            </a:r>
            <a:r>
              <a:rPr lang="fi-FI" sz="2000" b="1" dirty="0">
                <a:solidFill>
                  <a:srgbClr val="FF6666"/>
                </a:solidFill>
                <a:latin typeface="Courier New"/>
                <a:cs typeface="Courier New"/>
              </a:rPr>
              <a:t> &lt;- 1 - </a:t>
            </a:r>
            <a:r>
              <a:rPr lang="fi-FI" sz="2000" b="1" dirty="0" err="1">
                <a:solidFill>
                  <a:srgbClr val="FF6666"/>
                </a:solidFill>
                <a:latin typeface="Courier New"/>
                <a:cs typeface="Courier New"/>
              </a:rPr>
              <a:t>pt(t</a:t>
            </a:r>
            <a:r>
              <a:rPr lang="fi-FI" sz="2000" b="1" dirty="0">
                <a:solidFill>
                  <a:srgbClr val="FF6666"/>
                </a:solidFill>
                <a:latin typeface="Courier New"/>
                <a:cs typeface="Courier New"/>
              </a:rPr>
              <a:t>, n – 1)</a:t>
            </a:r>
          </a:p>
          <a:p>
            <a:pPr marL="0" indent="0">
              <a:buNone/>
            </a:pPr>
            <a:endParaRPr lang="en-US" sz="2000" dirty="0"/>
          </a:p>
          <a:p>
            <a:r>
              <a:rPr lang="en-US" sz="2000" dirty="0"/>
              <a:t>Two-tailed</a:t>
            </a:r>
          </a:p>
          <a:p>
            <a:pPr marL="0" indent="0">
              <a:buNone/>
            </a:pPr>
            <a:r>
              <a:rPr lang="en-US" sz="2000" b="1" dirty="0">
                <a:solidFill>
                  <a:srgbClr val="FF6666"/>
                </a:solidFill>
                <a:latin typeface="Courier New"/>
                <a:cs typeface="Courier New"/>
              </a:rPr>
              <a:t>pt_2 &lt;- 2 * </a:t>
            </a:r>
            <a:r>
              <a:rPr lang="en-US" sz="2000" b="1" dirty="0" err="1">
                <a:solidFill>
                  <a:srgbClr val="FF6666"/>
                </a:solidFill>
                <a:latin typeface="Courier New"/>
                <a:cs typeface="Courier New"/>
              </a:rPr>
              <a:t>pt_up</a:t>
            </a:r>
            <a:endParaRPr lang="en-US" sz="2000" b="1" dirty="0">
              <a:solidFill>
                <a:srgbClr val="FF6666"/>
              </a:solidFill>
              <a:latin typeface="Courier New"/>
              <a:cs typeface="Courier New"/>
            </a:endParaRPr>
          </a:p>
          <a:p>
            <a:pPr marL="0" indent="0">
              <a:buNone/>
            </a:pPr>
            <a:endParaRPr lang="en-US" sz="2000" b="1" dirty="0">
              <a:solidFill>
                <a:srgbClr val="66A7B9"/>
              </a:solidFill>
              <a:latin typeface="Courier New"/>
              <a:cs typeface="Courier New"/>
            </a:endParaRPr>
          </a:p>
          <a:p>
            <a:pPr marL="0" indent="0">
              <a:buNone/>
            </a:pPr>
            <a:r>
              <a:rPr lang="en-US" sz="2000" b="1" dirty="0">
                <a:solidFill>
                  <a:srgbClr val="FF6666"/>
                </a:solidFill>
                <a:latin typeface="Courier New"/>
                <a:cs typeface="Courier New"/>
              </a:rPr>
              <a:t>c(</a:t>
            </a:r>
            <a:r>
              <a:rPr lang="en-US" sz="2000" b="1" dirty="0" err="1">
                <a:solidFill>
                  <a:srgbClr val="FF6666"/>
                </a:solidFill>
                <a:latin typeface="Courier New"/>
                <a:cs typeface="Courier New"/>
              </a:rPr>
              <a:t>pt_up</a:t>
            </a:r>
            <a:r>
              <a:rPr lang="en-US" sz="2000" b="1" dirty="0">
                <a:solidFill>
                  <a:srgbClr val="FF6666"/>
                </a:solidFill>
                <a:latin typeface="Courier New"/>
                <a:cs typeface="Courier New"/>
              </a:rPr>
              <a:t>, pt_2)</a:t>
            </a:r>
          </a:p>
          <a:p>
            <a:pPr marL="0" indent="0">
              <a:buNone/>
            </a:pPr>
            <a:r>
              <a:rPr lang="en-US" sz="2000" b="1" dirty="0">
                <a:latin typeface="Courier New"/>
                <a:cs typeface="Courier New"/>
              </a:rPr>
              <a:t>[1] 0.03320682 0.06641363</a:t>
            </a:r>
          </a:p>
        </p:txBody>
      </p:sp>
      <p:pic>
        <p:nvPicPr>
          <p:cNvPr id="5" name="Content Placeholder 4"/>
          <p:cNvPicPr>
            <a:picLocks noGrp="1" noChangeAspect="1"/>
          </p:cNvPicPr>
          <p:nvPr>
            <p:ph sz="half" idx="2"/>
          </p:nvPr>
        </p:nvPicPr>
        <p:blipFill>
          <a:blip r:embed="rId2"/>
          <a:srcRect t="4437" b="4437"/>
          <a:stretch>
            <a:fillRect/>
          </a:stretch>
        </p:blipFill>
        <p:spPr/>
      </p:pic>
    </p:spTree>
    <p:extLst>
      <p:ext uri="{BB962C8B-B14F-4D97-AF65-F5344CB8AC3E}">
        <p14:creationId xmlns:p14="http://schemas.microsoft.com/office/powerpoint/2010/main" val="27856395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Two-tailed p-values more generally…	</a:t>
            </a:r>
            <a:endParaRPr lang="en-US" dirty="0"/>
          </a:p>
        </p:txBody>
      </p:sp>
      <p:sp>
        <p:nvSpPr>
          <p:cNvPr id="3" name="Content Placeholder 2"/>
          <p:cNvSpPr>
            <a:spLocks noGrp="1"/>
          </p:cNvSpPr>
          <p:nvPr>
            <p:ph idx="1"/>
          </p:nvPr>
        </p:nvSpPr>
        <p:spPr/>
        <p:txBody>
          <a:bodyPr>
            <a:normAutofit/>
          </a:bodyPr>
          <a:lstStyle/>
          <a:p>
            <a:pPr marL="0" indent="0">
              <a:buNone/>
            </a:pPr>
            <a:r>
              <a:rPr lang="fr-FR" sz="2000" b="1" dirty="0">
                <a:solidFill>
                  <a:srgbClr val="FF6666"/>
                </a:solidFill>
                <a:latin typeface="Courier New"/>
                <a:cs typeface="Courier New"/>
              </a:rPr>
              <a:t>pt_1tail &lt;- min(pt(</a:t>
            </a:r>
            <a:r>
              <a:rPr lang="fr-FR" sz="2000" b="1" dirty="0" err="1">
                <a:solidFill>
                  <a:srgbClr val="FF6666"/>
                </a:solidFill>
                <a:latin typeface="Courier New"/>
                <a:cs typeface="Courier New"/>
              </a:rPr>
              <a:t>t</a:t>
            </a:r>
            <a:r>
              <a:rPr lang="fr-FR" sz="2000" b="1" dirty="0">
                <a:solidFill>
                  <a:srgbClr val="FF6666"/>
                </a:solidFill>
                <a:latin typeface="Courier New"/>
                <a:cs typeface="Courier New"/>
              </a:rPr>
              <a:t>, n - 1), 1 - pt(</a:t>
            </a:r>
            <a:r>
              <a:rPr lang="fr-FR" sz="2000" b="1" dirty="0" err="1">
                <a:solidFill>
                  <a:srgbClr val="FF6666"/>
                </a:solidFill>
                <a:latin typeface="Courier New"/>
                <a:cs typeface="Courier New"/>
              </a:rPr>
              <a:t>t</a:t>
            </a:r>
            <a:r>
              <a:rPr lang="fr-FR" sz="2000" b="1" dirty="0">
                <a:solidFill>
                  <a:srgbClr val="FF6666"/>
                </a:solidFill>
                <a:latin typeface="Courier New"/>
                <a:cs typeface="Courier New"/>
              </a:rPr>
              <a:t>, n - 1))</a:t>
            </a:r>
          </a:p>
          <a:p>
            <a:pPr marL="0" indent="0">
              <a:buNone/>
            </a:pPr>
            <a:r>
              <a:rPr lang="fr-FR" sz="2000" b="1" dirty="0">
                <a:solidFill>
                  <a:srgbClr val="FF6666"/>
                </a:solidFill>
                <a:latin typeface="Courier New"/>
                <a:cs typeface="Courier New"/>
              </a:rPr>
              <a:t>pt_2tail &lt;- 2*pt_1tail</a:t>
            </a:r>
          </a:p>
          <a:p>
            <a:pPr marL="0" indent="0">
              <a:buNone/>
            </a:pPr>
            <a:r>
              <a:rPr lang="fr-FR" sz="2000" b="1" dirty="0">
                <a:solidFill>
                  <a:srgbClr val="FF6666"/>
                </a:solidFill>
                <a:latin typeface="Courier New"/>
                <a:cs typeface="Courier New"/>
              </a:rPr>
              <a:t>pt_2tail</a:t>
            </a:r>
          </a:p>
          <a:p>
            <a:pPr marL="0" indent="0">
              <a:buNone/>
            </a:pPr>
            <a:r>
              <a:rPr lang="fr-FR" sz="2000" b="1" dirty="0">
                <a:latin typeface="Courier New"/>
                <a:cs typeface="Courier New"/>
              </a:rPr>
              <a:t>[1] 0.06641363</a:t>
            </a:r>
            <a:endParaRPr lang="en-US" sz="2000"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39008587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of </a:t>
            </a:r>
            <a:r>
              <a:rPr lang="en-US" i="1" dirty="0" smtClean="0"/>
              <a:t>t</a:t>
            </a:r>
            <a:r>
              <a:rPr lang="en-US" dirty="0" smtClean="0"/>
              <a:t>-tests</a:t>
            </a:r>
            <a:endParaRPr lang="en-US" dirty="0"/>
          </a:p>
        </p:txBody>
      </p:sp>
      <p:sp>
        <p:nvSpPr>
          <p:cNvPr id="3" name="Content Placeholder 2"/>
          <p:cNvSpPr>
            <a:spLocks noGrp="1"/>
          </p:cNvSpPr>
          <p:nvPr>
            <p:ph idx="1"/>
          </p:nvPr>
        </p:nvSpPr>
        <p:spPr/>
        <p:txBody>
          <a:bodyPr/>
          <a:lstStyle/>
          <a:p>
            <a:r>
              <a:rPr lang="en-US" dirty="0" smtClean="0"/>
              <a:t>One-sample t-test for a single mean</a:t>
            </a:r>
          </a:p>
          <a:p>
            <a:r>
              <a:rPr lang="en-US" dirty="0" smtClean="0"/>
              <a:t>Two-sample t-test (independent samples) for comparing 2 means</a:t>
            </a:r>
          </a:p>
          <a:p>
            <a:r>
              <a:rPr lang="en-US" dirty="0" smtClean="0"/>
              <a:t>Two-sample t-test (correlated samples; dependent samples) for comparing 2 means with correlated or repeated measures</a:t>
            </a:r>
            <a:endParaRPr lang="en-US" dirty="0"/>
          </a:p>
        </p:txBody>
      </p:sp>
    </p:spTree>
    <p:extLst>
      <p:ext uri="{BB962C8B-B14F-4D97-AF65-F5344CB8AC3E}">
        <p14:creationId xmlns:p14="http://schemas.microsoft.com/office/powerpoint/2010/main" val="56795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significance in NHST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Non-significance ≠ true null hypothesis</a:t>
            </a:r>
          </a:p>
          <a:p>
            <a:pPr lvl="1"/>
            <a:r>
              <a:rPr lang="en-US" dirty="0" smtClean="0"/>
              <a:t>Suppose we fail to reject the null because </a:t>
            </a:r>
            <a:r>
              <a:rPr lang="en-US" i="1" dirty="0" smtClean="0"/>
              <a:t>p</a:t>
            </a:r>
            <a:r>
              <a:rPr lang="en-US" dirty="0" smtClean="0"/>
              <a:t> &gt; .05</a:t>
            </a:r>
          </a:p>
          <a:p>
            <a:pPr lvl="1"/>
            <a:r>
              <a:rPr lang="en-US" dirty="0" smtClean="0"/>
              <a:t>We cannot assume then that null is true, but merely that we lack sufficient evidence to reject it</a:t>
            </a:r>
          </a:p>
          <a:p>
            <a:endParaRPr lang="en-US" dirty="0" smtClean="0"/>
          </a:p>
          <a:p>
            <a:r>
              <a:rPr lang="en-US" dirty="0" smtClean="0"/>
              <a:t>It is all too easy to find non-significant results by conducting…</a:t>
            </a:r>
          </a:p>
          <a:p>
            <a:pPr lvl="1"/>
            <a:r>
              <a:rPr lang="en-US" dirty="0" smtClean="0"/>
              <a:t>A poor study…</a:t>
            </a:r>
          </a:p>
          <a:p>
            <a:pPr lvl="1"/>
            <a:r>
              <a:rPr lang="en-US" dirty="0" smtClean="0"/>
              <a:t>With poor measures…</a:t>
            </a:r>
          </a:p>
          <a:p>
            <a:pPr lvl="1"/>
            <a:r>
              <a:rPr lang="en-US" dirty="0" smtClean="0"/>
              <a:t>And low power.</a:t>
            </a:r>
          </a:p>
          <a:p>
            <a:endParaRPr lang="en-US" dirty="0" smtClean="0"/>
          </a:p>
          <a:p>
            <a:r>
              <a:rPr lang="en-US" dirty="0" smtClean="0"/>
              <a:t>Consider: “Not guilty” verdict in a jury trial- prosecutor may have failed to present a strong case </a:t>
            </a:r>
          </a:p>
          <a:p>
            <a:pPr lvl="1"/>
            <a:r>
              <a:rPr lang="en-US" dirty="0" smtClean="0"/>
              <a:t>Not guilty ≠ innocent</a:t>
            </a:r>
          </a:p>
          <a:p>
            <a:endParaRPr lang="en-US" dirty="0" smtClean="0"/>
          </a:p>
          <a:p>
            <a:r>
              <a:rPr lang="en-US" dirty="0" smtClean="0"/>
              <a:t>If you truly want to support the null, look into equivalence testing/tests of close fit</a:t>
            </a:r>
            <a:endParaRPr lang="en-US" dirty="0"/>
          </a:p>
        </p:txBody>
      </p:sp>
    </p:spTree>
    <p:extLst>
      <p:ext uri="{BB962C8B-B14F-4D97-AF65-F5344CB8AC3E}">
        <p14:creationId xmlns:p14="http://schemas.microsoft.com/office/powerpoint/2010/main" val="175785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Constructing a confidence interval for µ</a:t>
            </a:r>
          </a:p>
        </p:txBody>
      </p:sp>
      <p:pic>
        <p:nvPicPr>
          <p:cNvPr id="5" name="Content Placeholder 4"/>
          <p:cNvPicPr>
            <a:picLocks noGrp="1" noChangeAspect="1"/>
          </p:cNvPicPr>
          <p:nvPr>
            <p:ph idx="1"/>
          </p:nvPr>
        </p:nvPicPr>
        <p:blipFill>
          <a:blip r:embed="rId2"/>
          <a:srcRect t="-51149" b="-51149"/>
          <a:stretch>
            <a:fillRect/>
          </a:stretch>
        </p:blipFill>
        <p:spPr/>
      </p:pic>
    </p:spTree>
    <p:extLst>
      <p:ext uri="{BB962C8B-B14F-4D97-AF65-F5344CB8AC3E}">
        <p14:creationId xmlns:p14="http://schemas.microsoft.com/office/powerpoint/2010/main" val="40613172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5" name="Rectangle 4"/>
          <p:cNvSpPr/>
          <p:nvPr/>
        </p:nvSpPr>
        <p:spPr>
          <a:xfrm>
            <a:off x="1981200" y="5109210"/>
            <a:ext cx="2946400" cy="402590"/>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000" dirty="0">
                <a:solidFill>
                  <a:prstClr val="white"/>
                </a:solidFill>
                <a:latin typeface="Gill Sans"/>
                <a:cs typeface="Gill Sans"/>
              </a:rPr>
              <a:t>Is µ = 100 in there??</a:t>
            </a:r>
          </a:p>
        </p:txBody>
      </p:sp>
      <p:sp>
        <p:nvSpPr>
          <p:cNvPr id="7" name="16-Point Star 6"/>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Tree>
    <p:extLst>
      <p:ext uri="{BB962C8B-B14F-4D97-AF65-F5344CB8AC3E}">
        <p14:creationId xmlns:p14="http://schemas.microsoft.com/office/powerpoint/2010/main" val="297604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a:t>
            </a:r>
            <a:endParaRPr lang="en-US" dirty="0"/>
          </a:p>
        </p:txBody>
      </p:sp>
      <p:sp>
        <p:nvSpPr>
          <p:cNvPr id="3" name="Content Placeholder 2"/>
          <p:cNvSpPr>
            <a:spLocks noGrp="1"/>
          </p:cNvSpPr>
          <p:nvPr>
            <p:ph idx="1"/>
          </p:nvPr>
        </p:nvSpPr>
        <p:spPr/>
        <p:txBody>
          <a:bodyPr/>
          <a:lstStyle/>
          <a:p>
            <a:r>
              <a:rPr lang="en-US" dirty="0" smtClean="0"/>
              <a:t>Standardized measurement of evidence</a:t>
            </a:r>
          </a:p>
          <a:p>
            <a:r>
              <a:rPr lang="en-US" dirty="0" smtClean="0"/>
              <a:t>Measure of probabilistic significance, not conceptual.</a:t>
            </a:r>
          </a:p>
          <a:p>
            <a:r>
              <a:rPr lang="en-US" b="1" dirty="0" smtClean="0">
                <a:solidFill>
                  <a:schemeClr val="accent1"/>
                </a:solidFill>
              </a:rPr>
              <a:t>LOW P-VALUE: </a:t>
            </a:r>
            <a:r>
              <a:rPr lang="en-US" dirty="0" smtClean="0"/>
              <a:t>low probability of sample looking like the null population</a:t>
            </a:r>
          </a:p>
          <a:p>
            <a:pPr lvl="1"/>
            <a:r>
              <a:rPr lang="en-US" dirty="0" smtClean="0"/>
              <a:t>Decision </a:t>
            </a:r>
            <a:r>
              <a:rPr lang="en-US" dirty="0" smtClean="0">
                <a:sym typeface="Wingdings"/>
              </a:rPr>
              <a:t> reject the null</a:t>
            </a:r>
          </a:p>
          <a:p>
            <a:r>
              <a:rPr lang="en-US" b="1" dirty="0" smtClean="0">
                <a:solidFill>
                  <a:schemeClr val="accent1"/>
                </a:solidFill>
              </a:rPr>
              <a:t>HIGH </a:t>
            </a:r>
            <a:r>
              <a:rPr lang="en-US" b="1" dirty="0">
                <a:solidFill>
                  <a:schemeClr val="accent1"/>
                </a:solidFill>
              </a:rPr>
              <a:t>P-VALUE: </a:t>
            </a:r>
            <a:r>
              <a:rPr lang="en-US" dirty="0" smtClean="0"/>
              <a:t>high </a:t>
            </a:r>
            <a:r>
              <a:rPr lang="en-US" dirty="0"/>
              <a:t>probability of </a:t>
            </a:r>
            <a:r>
              <a:rPr lang="en-US" dirty="0" smtClean="0"/>
              <a:t>sample looking unlike the null</a:t>
            </a:r>
          </a:p>
          <a:p>
            <a:pPr marL="457200" lvl="2"/>
            <a:r>
              <a:rPr lang="en-US" dirty="0" smtClean="0"/>
              <a:t>Decision </a:t>
            </a:r>
            <a:r>
              <a:rPr lang="en-US" dirty="0">
                <a:sym typeface="Wingdings"/>
              </a:rPr>
              <a:t> </a:t>
            </a:r>
            <a:r>
              <a:rPr lang="en-US" dirty="0" smtClean="0">
                <a:sym typeface="Wingdings"/>
              </a:rPr>
              <a:t>do not reject null</a:t>
            </a:r>
            <a:endParaRPr lang="en-US" dirty="0">
              <a:sym typeface="Wingdings"/>
            </a:endParaRPr>
          </a:p>
          <a:p>
            <a:pPr lvl="1"/>
            <a:endParaRPr lang="en-US" dirty="0"/>
          </a:p>
          <a:p>
            <a:pPr lvl="1"/>
            <a:endParaRPr lang="en-US" dirty="0"/>
          </a:p>
        </p:txBody>
      </p:sp>
    </p:spTree>
    <p:extLst>
      <p:ext uri="{BB962C8B-B14F-4D97-AF65-F5344CB8AC3E}">
        <p14:creationId xmlns:p14="http://schemas.microsoft.com/office/powerpoint/2010/main" val="180255679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Calculating 95% CI for µ in R, 𝞼 </a:t>
            </a:r>
            <a:r>
              <a:rPr lang="en-US" dirty="0" smtClean="0"/>
              <a:t>unknown</a:t>
            </a:r>
            <a:endParaRPr lang="en-US" dirty="0"/>
          </a:p>
        </p:txBody>
      </p:sp>
      <p:sp>
        <p:nvSpPr>
          <p:cNvPr id="3" name="Content Placeholder 2"/>
          <p:cNvSpPr>
            <a:spLocks noGrp="1"/>
          </p:cNvSpPr>
          <p:nvPr>
            <p:ph idx="1"/>
          </p:nvPr>
        </p:nvSpPr>
        <p:spPr/>
        <p:txBody>
          <a:bodyPr>
            <a:normAutofit/>
          </a:bodyPr>
          <a:lstStyle/>
          <a:p>
            <a:pPr marL="0" indent="0">
              <a:buNone/>
            </a:pPr>
            <a:r>
              <a:rPr lang="en-US" sz="1600" b="1" dirty="0">
                <a:solidFill>
                  <a:srgbClr val="FF6666"/>
                </a:solidFill>
                <a:latin typeface="Courier New"/>
                <a:cs typeface="Courier New"/>
              </a:rPr>
              <a:t># sample statistics</a:t>
            </a:r>
          </a:p>
          <a:p>
            <a:pPr marL="0" indent="0">
              <a:buNone/>
            </a:pP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&lt;- 105</a:t>
            </a:r>
          </a:p>
          <a:p>
            <a:pPr marL="0" indent="0">
              <a:buNone/>
            </a:pPr>
            <a:r>
              <a:rPr lang="en-US" sz="1600" b="1" dirty="0">
                <a:solidFill>
                  <a:srgbClr val="FF6666"/>
                </a:solidFill>
                <a:latin typeface="Courier New"/>
                <a:cs typeface="Courier New"/>
              </a:rPr>
              <a:t>s &lt;- 13</a:t>
            </a:r>
          </a:p>
          <a:p>
            <a:pPr marL="0" indent="0">
              <a:buNone/>
            </a:pPr>
            <a:r>
              <a:rPr lang="en-US" sz="1600" b="1" dirty="0">
                <a:solidFill>
                  <a:srgbClr val="FF6666"/>
                </a:solidFill>
                <a:latin typeface="Courier New"/>
                <a:cs typeface="Courier New"/>
              </a:rPr>
              <a:t>n &lt;- 25</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margin of error</a:t>
            </a:r>
          </a:p>
          <a:p>
            <a:pPr marL="0" indent="0">
              <a:buNone/>
            </a:pPr>
            <a:r>
              <a:rPr lang="en-US" sz="1600" b="1" dirty="0">
                <a:solidFill>
                  <a:srgbClr val="FF6666"/>
                </a:solidFill>
                <a:latin typeface="Courier New"/>
                <a:cs typeface="Courier New"/>
              </a:rPr>
              <a:t>me &lt;- </a:t>
            </a:r>
            <a:r>
              <a:rPr lang="en-US" sz="1600" b="1" dirty="0" err="1">
                <a:solidFill>
                  <a:srgbClr val="FF6666"/>
                </a:solidFill>
                <a:latin typeface="Courier New"/>
                <a:cs typeface="Courier New"/>
              </a:rPr>
              <a:t>qt</a:t>
            </a:r>
            <a:r>
              <a:rPr lang="en-US" sz="1600" b="1" dirty="0">
                <a:solidFill>
                  <a:srgbClr val="FF6666"/>
                </a:solidFill>
                <a:latin typeface="Courier New"/>
                <a:cs typeface="Courier New"/>
              </a:rPr>
              <a:t>(.975, n - 1) * (s/</a:t>
            </a:r>
            <a:r>
              <a:rPr lang="en-US" sz="1600" b="1" dirty="0" err="1">
                <a:solidFill>
                  <a:srgbClr val="FF6666"/>
                </a:solidFill>
                <a:latin typeface="Courier New"/>
                <a:cs typeface="Courier New"/>
              </a:rPr>
              <a:t>sqrt</a:t>
            </a:r>
            <a:r>
              <a:rPr lang="en-US" sz="1600" b="1" dirty="0">
                <a:solidFill>
                  <a:srgbClr val="FF6666"/>
                </a:solidFill>
                <a:latin typeface="Courier New"/>
                <a:cs typeface="Courier New"/>
              </a:rPr>
              <a:t>(n)) # .975 --&gt; .025 at EACH tail</a:t>
            </a:r>
          </a:p>
          <a:p>
            <a:pPr marL="0" indent="0">
              <a:buNone/>
            </a:pPr>
            <a:endParaRPr lang="en-US" sz="1600" b="1" dirty="0">
              <a:solidFill>
                <a:srgbClr val="FF6666"/>
              </a:solidFill>
              <a:latin typeface="Courier New"/>
              <a:cs typeface="Courier New"/>
            </a:endParaRPr>
          </a:p>
          <a:p>
            <a:pPr marL="0" indent="0">
              <a:buNone/>
            </a:pPr>
            <a:r>
              <a:rPr lang="en-US" sz="1600" b="1" dirty="0">
                <a:solidFill>
                  <a:srgbClr val="FF6666"/>
                </a:solidFill>
                <a:latin typeface="Courier New"/>
                <a:cs typeface="Courier New"/>
              </a:rPr>
              <a:t># 95% confidence intervals</a:t>
            </a:r>
          </a:p>
          <a:p>
            <a:pPr marL="0" indent="0">
              <a:buNone/>
            </a:pP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xbar</a:t>
            </a:r>
            <a:r>
              <a:rPr lang="en-US" sz="1600" b="1" dirty="0">
                <a:solidFill>
                  <a:srgbClr val="FF6666"/>
                </a:solidFill>
                <a:latin typeface="Courier New"/>
                <a:cs typeface="Courier New"/>
              </a:rPr>
              <a:t> + me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6" name="16-Point Star 5"/>
          <p:cNvSpPr/>
          <p:nvPr/>
        </p:nvSpPr>
        <p:spPr>
          <a:xfrm rot="20151352">
            <a:off x="7457716" y="3777691"/>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CI</a:t>
            </a:r>
          </a:p>
        </p:txBody>
      </p:sp>
    </p:spTree>
    <p:extLst>
      <p:ext uri="{BB962C8B-B14F-4D97-AF65-F5344CB8AC3E}">
        <p14:creationId xmlns:p14="http://schemas.microsoft.com/office/powerpoint/2010/main" val="30617811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One-sample t-test in R</a:t>
            </a:r>
            <a:endParaRPr lang="en-US" dirty="0"/>
          </a:p>
        </p:txBody>
      </p:sp>
      <p:sp>
        <p:nvSpPr>
          <p:cNvPr id="3" name="Content Placeholder 2"/>
          <p:cNvSpPr>
            <a:spLocks noGrp="1"/>
          </p:cNvSpPr>
          <p:nvPr>
            <p:ph idx="1"/>
          </p:nvPr>
        </p:nvSpPr>
        <p:spPr/>
        <p:txBody>
          <a:bodyPr/>
          <a:lstStyle/>
          <a:p>
            <a:r>
              <a:rPr lang="en-US" dirty="0" smtClean="0"/>
              <a:t>Have to have actual data- not just sample statistics</a:t>
            </a:r>
          </a:p>
          <a:p>
            <a:r>
              <a:rPr lang="en-US" dirty="0" smtClean="0"/>
              <a:t>So far, I have only been playing with sample statistics- I didn’t actually have sample data! Let’s make up some sample data with the sample mean/</a:t>
            </a:r>
            <a:r>
              <a:rPr lang="en-US" dirty="0" err="1" smtClean="0"/>
              <a:t>sd</a:t>
            </a:r>
            <a:r>
              <a:rPr lang="en-US" dirty="0" smtClean="0"/>
              <a:t> we need:</a:t>
            </a:r>
          </a:p>
          <a:p>
            <a:pPr marL="0" indent="0">
              <a:buNone/>
            </a:pPr>
            <a:r>
              <a:rPr lang="fi-FI" b="1" dirty="0" smtClean="0">
                <a:solidFill>
                  <a:srgbClr val="FF6666"/>
                </a:solidFill>
                <a:latin typeface="Courier New"/>
                <a:cs typeface="Courier New"/>
              </a:rPr>
              <a:t>set.seed(1)</a:t>
            </a:r>
          </a:p>
          <a:p>
            <a:pPr marL="0" indent="0">
              <a:buNone/>
            </a:pPr>
            <a:r>
              <a:rPr lang="fi-FI" b="1" dirty="0" err="1" smtClean="0">
                <a:solidFill>
                  <a:srgbClr val="FF6666"/>
                </a:solidFill>
                <a:latin typeface="Courier New"/>
                <a:cs typeface="Courier New"/>
              </a:rPr>
              <a:t>iq_aa</a:t>
            </a:r>
            <a:r>
              <a:rPr lang="fi-FI" b="1" dirty="0" smtClean="0">
                <a:solidFill>
                  <a:srgbClr val="FF6666"/>
                </a:solidFill>
                <a:latin typeface="Courier New"/>
                <a:cs typeface="Courier New"/>
              </a:rPr>
              <a:t> &lt;- seq(83.8, 126.2, </a:t>
            </a:r>
            <a:r>
              <a:rPr lang="fi-FI" b="1" dirty="0" err="1" smtClean="0">
                <a:solidFill>
                  <a:srgbClr val="FF6666"/>
                </a:solidFill>
                <a:latin typeface="Courier New"/>
                <a:cs typeface="Courier New"/>
              </a:rPr>
              <a:t>length.out</a:t>
            </a:r>
            <a:r>
              <a:rPr lang="fi-FI" b="1" dirty="0" smtClean="0">
                <a:solidFill>
                  <a:srgbClr val="FF6666"/>
                </a:solidFill>
                <a:latin typeface="Courier New"/>
                <a:cs typeface="Courier New"/>
              </a:rPr>
              <a:t> = 25)</a:t>
            </a:r>
          </a:p>
          <a:p>
            <a:pPr marL="0" indent="0">
              <a:buNone/>
            </a:pPr>
            <a:r>
              <a:rPr lang="fi-FI" b="1" dirty="0" err="1" smtClean="0">
                <a:solidFill>
                  <a:srgbClr val="FF6666"/>
                </a:solidFill>
                <a:latin typeface="Courier New"/>
                <a:cs typeface="Courier New"/>
              </a:rPr>
              <a:t>mean(iq_aa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perfect</a:t>
            </a:r>
            <a:r>
              <a:rPr lang="fi-FI" b="1" dirty="0" smtClean="0">
                <a:solidFill>
                  <a:srgbClr val="FF6666"/>
                </a:solidFill>
                <a:latin typeface="Courier New"/>
                <a:cs typeface="Courier New"/>
              </a:rPr>
              <a:t>!</a:t>
            </a:r>
          </a:p>
          <a:p>
            <a:pPr marL="0" indent="0">
              <a:buNone/>
            </a:pPr>
            <a:r>
              <a:rPr lang="fi-FI" b="1" dirty="0">
                <a:latin typeface="Courier New"/>
                <a:cs typeface="Courier New"/>
              </a:rPr>
              <a:t>[1] 105</a:t>
            </a:r>
            <a:endParaRPr lang="fi-FI" b="1" dirty="0" smtClean="0">
              <a:latin typeface="Courier New"/>
              <a:cs typeface="Courier New"/>
            </a:endParaRPr>
          </a:p>
          <a:p>
            <a:pPr marL="0" indent="0">
              <a:buNone/>
            </a:pPr>
            <a:r>
              <a:rPr lang="fi-FI" b="1" dirty="0" err="1" smtClean="0">
                <a:solidFill>
                  <a:srgbClr val="FF6666"/>
                </a:solidFill>
                <a:latin typeface="Courier New"/>
                <a:cs typeface="Courier New"/>
              </a:rPr>
              <a:t>sd(iq_aa</a:t>
            </a:r>
            <a:r>
              <a:rPr lang="fi-FI" b="1" dirty="0" smtClean="0">
                <a:solidFill>
                  <a:srgbClr val="FF6666"/>
                </a:solidFill>
                <a:latin typeface="Courier New"/>
                <a:cs typeface="Courier New"/>
              </a:rPr>
              <a:t>) # </a:t>
            </a:r>
            <a:r>
              <a:rPr lang="fi-FI" b="1" dirty="0" err="1" smtClean="0">
                <a:solidFill>
                  <a:srgbClr val="FF6666"/>
                </a:solidFill>
                <a:latin typeface="Courier New"/>
                <a:cs typeface="Courier New"/>
              </a:rPr>
              <a:t>close</a:t>
            </a:r>
            <a:r>
              <a:rPr lang="fi-FI" b="1" dirty="0" smtClean="0">
                <a:solidFill>
                  <a:srgbClr val="FF6666"/>
                </a:solidFill>
                <a:latin typeface="Courier New"/>
                <a:cs typeface="Courier New"/>
              </a:rPr>
              <a:t> </a:t>
            </a:r>
            <a:r>
              <a:rPr lang="fi-FI" b="1" dirty="0" err="1" smtClean="0">
                <a:solidFill>
                  <a:srgbClr val="FF6666"/>
                </a:solidFill>
                <a:latin typeface="Courier New"/>
                <a:cs typeface="Courier New"/>
              </a:rPr>
              <a:t>enough</a:t>
            </a:r>
            <a:r>
              <a:rPr lang="fi-FI" b="1" dirty="0" smtClean="0">
                <a:solidFill>
                  <a:srgbClr val="FF6666"/>
                </a:solidFill>
                <a:latin typeface="Courier New"/>
                <a:cs typeface="Courier New"/>
              </a:rPr>
              <a:t>!</a:t>
            </a:r>
          </a:p>
          <a:p>
            <a:pPr marL="0" indent="0">
              <a:buNone/>
            </a:pPr>
            <a:r>
              <a:rPr lang="fi-FI" b="1" dirty="0">
                <a:latin typeface="Courier New"/>
                <a:cs typeface="Courier New"/>
              </a:rPr>
              <a:t>[1] 13.00231</a:t>
            </a:r>
            <a:endParaRPr lang="en-US"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Tree>
    <p:extLst>
      <p:ext uri="{BB962C8B-B14F-4D97-AF65-F5344CB8AC3E}">
        <p14:creationId xmlns:p14="http://schemas.microsoft.com/office/powerpoint/2010/main" val="34467317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One-sample t-test in </a:t>
            </a:r>
            <a:r>
              <a:rPr lang="en-US" dirty="0" smtClean="0"/>
              <a:t>R</a:t>
            </a:r>
            <a:endParaRPr lang="en-US" dirty="0"/>
          </a:p>
        </p:txBody>
      </p:sp>
      <p:sp>
        <p:nvSpPr>
          <p:cNvPr id="3" name="Content Placeholder 2"/>
          <p:cNvSpPr>
            <a:spLocks noGrp="1"/>
          </p:cNvSpPr>
          <p:nvPr>
            <p:ph idx="1"/>
          </p:nvPr>
        </p:nvSpPr>
        <p:spPr/>
        <p:txBody>
          <a:bodyPr>
            <a:noAutofit/>
          </a:bodyPr>
          <a:lstStyle/>
          <a:p>
            <a:pPr marL="0" indent="0">
              <a:buNone/>
            </a:pPr>
            <a:r>
              <a:rPr lang="en-US" sz="1600" b="1" dirty="0" err="1">
                <a:solidFill>
                  <a:srgbClr val="FF6666"/>
                </a:solidFill>
                <a:latin typeface="Courier New"/>
                <a:cs typeface="Courier New"/>
              </a:rPr>
              <a:t>aat</a:t>
            </a:r>
            <a:r>
              <a:rPr lang="en-US" sz="1600" b="1" dirty="0">
                <a:solidFill>
                  <a:srgbClr val="FF6666"/>
                </a:solidFill>
                <a:latin typeface="Courier New"/>
                <a:cs typeface="Courier New"/>
              </a:rPr>
              <a:t> &lt;- </a:t>
            </a:r>
            <a:r>
              <a:rPr lang="en-US" sz="1600" b="1" dirty="0" err="1">
                <a:solidFill>
                  <a:srgbClr val="FF6666"/>
                </a:solidFill>
                <a:latin typeface="Courier New"/>
                <a:cs typeface="Courier New"/>
              </a:rPr>
              <a:t>t.test</a:t>
            </a:r>
            <a:r>
              <a:rPr lang="en-US" sz="1600" b="1" dirty="0">
                <a:solidFill>
                  <a:srgbClr val="FF6666"/>
                </a:solidFill>
                <a:latin typeface="Courier New"/>
                <a:cs typeface="Courier New"/>
              </a:rPr>
              <a:t>(</a:t>
            </a:r>
            <a:r>
              <a:rPr lang="en-US" sz="1600" b="1" dirty="0" err="1">
                <a:solidFill>
                  <a:srgbClr val="FF6666"/>
                </a:solidFill>
                <a:latin typeface="Courier New"/>
                <a:cs typeface="Courier New"/>
              </a:rPr>
              <a:t>iq_aa</a:t>
            </a:r>
            <a:r>
              <a:rPr lang="en-US" sz="1600" b="1" dirty="0">
                <a:solidFill>
                  <a:srgbClr val="FF6666"/>
                </a:solidFill>
                <a:latin typeface="Courier New"/>
                <a:cs typeface="Courier New"/>
              </a:rPr>
              <a:t>, mu = 100) # Ho: mu = 100</a:t>
            </a:r>
          </a:p>
          <a:p>
            <a:pPr marL="0" indent="0">
              <a:buNone/>
            </a:pPr>
            <a:r>
              <a:rPr lang="en-US" sz="1600" b="1" dirty="0" err="1">
                <a:solidFill>
                  <a:srgbClr val="FF6666"/>
                </a:solidFill>
                <a:latin typeface="Courier New"/>
                <a:cs typeface="Courier New"/>
              </a:rPr>
              <a:t>aat</a:t>
            </a:r>
            <a:endParaRPr lang="en-US" sz="1600" b="1" dirty="0">
              <a:solidFill>
                <a:srgbClr val="FF6666"/>
              </a:solidFill>
              <a:latin typeface="Courier New"/>
              <a:cs typeface="Courier New"/>
            </a:endParaRPr>
          </a:p>
          <a:p>
            <a:pPr marL="0" indent="0">
              <a:buNone/>
            </a:pPr>
            <a:endParaRPr lang="en-US" sz="1600" b="1" dirty="0">
              <a:latin typeface="Courier New"/>
              <a:cs typeface="Courier New"/>
            </a:endParaRPr>
          </a:p>
          <a:p>
            <a:pPr marL="0" indent="0">
              <a:buNone/>
            </a:pPr>
            <a:r>
              <a:rPr lang="en-US" sz="1600" b="1" dirty="0">
                <a:latin typeface="Courier New"/>
                <a:cs typeface="Courier New"/>
              </a:rPr>
              <a:t>	One Sample t-test</a:t>
            </a:r>
          </a:p>
          <a:p>
            <a:pPr marL="0" indent="0">
              <a:buNone/>
            </a:pPr>
            <a:endParaRPr lang="en-US" sz="1600" b="1" dirty="0">
              <a:latin typeface="Courier New"/>
              <a:cs typeface="Courier New"/>
            </a:endParaRPr>
          </a:p>
          <a:p>
            <a:pPr marL="0" indent="0">
              <a:buNone/>
            </a:pPr>
            <a:r>
              <a:rPr lang="en-US" sz="1600" b="1" dirty="0">
                <a:latin typeface="Courier New"/>
                <a:cs typeface="Courier New"/>
              </a:rPr>
              <a:t>data:  </a:t>
            </a:r>
            <a:r>
              <a:rPr lang="en-US" sz="1600" b="1" dirty="0" err="1">
                <a:latin typeface="Courier New"/>
                <a:cs typeface="Courier New"/>
              </a:rPr>
              <a:t>iq_aa</a:t>
            </a:r>
            <a:endParaRPr lang="en-US" sz="1600" b="1" dirty="0">
              <a:latin typeface="Courier New"/>
              <a:cs typeface="Courier New"/>
            </a:endParaRPr>
          </a:p>
          <a:p>
            <a:pPr marL="0" indent="0">
              <a:buNone/>
            </a:pPr>
            <a:r>
              <a:rPr lang="en-US" sz="1600" b="1" dirty="0">
                <a:latin typeface="Courier New"/>
                <a:cs typeface="Courier New"/>
              </a:rPr>
              <a:t>t = 1.9227, </a:t>
            </a:r>
            <a:r>
              <a:rPr lang="en-US" sz="1600" b="1" dirty="0" err="1">
                <a:latin typeface="Courier New"/>
                <a:cs typeface="Courier New"/>
              </a:rPr>
              <a:t>df</a:t>
            </a:r>
            <a:r>
              <a:rPr lang="en-US" sz="1600" b="1" dirty="0">
                <a:latin typeface="Courier New"/>
                <a:cs typeface="Courier New"/>
              </a:rPr>
              <a:t> = 24, p-value = 0.06646</a:t>
            </a:r>
          </a:p>
          <a:p>
            <a:pPr marL="0" indent="0">
              <a:buNone/>
            </a:pPr>
            <a:r>
              <a:rPr lang="en-US" sz="1600" b="1" dirty="0">
                <a:latin typeface="Courier New"/>
                <a:cs typeface="Courier New"/>
              </a:rPr>
              <a:t>alternative hypothesis: true mean is not equal to 100</a:t>
            </a:r>
          </a:p>
          <a:p>
            <a:pPr marL="0" indent="0">
              <a:buNone/>
            </a:pPr>
            <a:r>
              <a:rPr lang="en-US" sz="1600" b="1" dirty="0">
                <a:latin typeface="Courier New"/>
                <a:cs typeface="Courier New"/>
              </a:rPr>
              <a:t>95 percent confidence interval:</a:t>
            </a:r>
          </a:p>
          <a:p>
            <a:pPr marL="0" indent="0">
              <a:buNone/>
            </a:pPr>
            <a:r>
              <a:rPr lang="en-US" sz="1600" b="1" dirty="0">
                <a:latin typeface="Courier New"/>
                <a:cs typeface="Courier New"/>
              </a:rPr>
              <a:t>  99.63291 110.36709</a:t>
            </a:r>
          </a:p>
          <a:p>
            <a:pPr marL="0" indent="0">
              <a:buNone/>
            </a:pPr>
            <a:r>
              <a:rPr lang="en-US" sz="1600" b="1" dirty="0">
                <a:latin typeface="Courier New"/>
                <a:cs typeface="Courier New"/>
              </a:rPr>
              <a:t>sample estimates:</a:t>
            </a:r>
          </a:p>
          <a:p>
            <a:pPr marL="0" indent="0">
              <a:buNone/>
            </a:pPr>
            <a:r>
              <a:rPr lang="en-US" sz="1600" b="1" dirty="0">
                <a:latin typeface="Courier New"/>
                <a:cs typeface="Courier New"/>
              </a:rPr>
              <a:t>mean of x </a:t>
            </a:r>
          </a:p>
          <a:p>
            <a:pPr marL="0" indent="0">
              <a:buNone/>
            </a:pPr>
            <a:r>
              <a:rPr lang="en-US" sz="1600" b="1" dirty="0">
                <a:latin typeface="Courier New"/>
                <a:cs typeface="Courier New"/>
              </a:rPr>
              <a:t>      105 </a:t>
            </a:r>
          </a:p>
          <a:p>
            <a:pPr marL="0" indent="0">
              <a:buNone/>
            </a:pPr>
            <a:r>
              <a:rPr lang="en-US" sz="1600" b="1" dirty="0">
                <a:solidFill>
                  <a:srgbClr val="FF6666"/>
                </a:solidFill>
                <a:latin typeface="Courier New"/>
                <a:cs typeface="Courier New"/>
              </a:rPr>
              <a:t># Recall our previous 95% confidence interval- pretty close!</a:t>
            </a:r>
          </a:p>
          <a:p>
            <a:pPr marL="0" indent="0">
              <a:buNone/>
            </a:pPr>
            <a:r>
              <a:rPr lang="en-US" sz="1600" b="1" dirty="0">
                <a:solidFill>
                  <a:srgbClr val="FF6666"/>
                </a:solidFill>
                <a:latin typeface="Courier New"/>
                <a:cs typeface="Courier New"/>
              </a:rPr>
              <a:t>c(</a:t>
            </a:r>
            <a:r>
              <a:rPr lang="en-US" sz="1600" b="1" dirty="0" err="1">
                <a:solidFill>
                  <a:srgbClr val="FF6666"/>
                </a:solidFill>
                <a:latin typeface="Courier New"/>
                <a:cs typeface="Courier New"/>
              </a:rPr>
              <a:t>lowert</a:t>
            </a:r>
            <a:r>
              <a:rPr lang="en-US" sz="1600" b="1" dirty="0">
                <a:solidFill>
                  <a:srgbClr val="FF6666"/>
                </a:solidFill>
                <a:latin typeface="Courier New"/>
                <a:cs typeface="Courier New"/>
              </a:rPr>
              <a:t>, </a:t>
            </a:r>
            <a:r>
              <a:rPr lang="en-US" sz="1600" b="1" dirty="0" err="1">
                <a:solidFill>
                  <a:srgbClr val="FF6666"/>
                </a:solidFill>
                <a:latin typeface="Courier New"/>
                <a:cs typeface="Courier New"/>
              </a:rPr>
              <a:t>uppert</a:t>
            </a:r>
            <a:r>
              <a:rPr lang="en-US" sz="1600" b="1" dirty="0">
                <a:solidFill>
                  <a:srgbClr val="FF6666"/>
                </a:solidFill>
                <a:latin typeface="Courier New"/>
                <a:cs typeface="Courier New"/>
              </a:rPr>
              <a:t>)</a:t>
            </a:r>
          </a:p>
          <a:p>
            <a:pPr marL="0" indent="0">
              <a:buNone/>
            </a:pPr>
            <a:r>
              <a:rPr lang="en-US" sz="1600" b="1" dirty="0">
                <a:latin typeface="Courier New"/>
                <a:cs typeface="Courier New"/>
              </a:rPr>
              <a:t>[1]  99.63386 110.36614</a:t>
            </a:r>
          </a:p>
          <a:p>
            <a:pPr marL="0" indent="0">
              <a:buNone/>
            </a:pPr>
            <a:endParaRPr lang="en-US" sz="1600" b="1" dirty="0">
              <a:latin typeface="Courier New"/>
              <a:cs typeface="Courier New"/>
            </a:endParaRPr>
          </a:p>
        </p:txBody>
      </p:sp>
      <p:pic>
        <p:nvPicPr>
          <p:cNvPr id="4" name="Picture 3"/>
          <p:cNvPicPr>
            <a:picLocks noChangeAspect="1"/>
          </p:cNvPicPr>
          <p:nvPr/>
        </p:nvPicPr>
        <p:blipFill>
          <a:blip r:embed="rId2"/>
          <a:stretch>
            <a:fillRect/>
          </a:stretch>
        </p:blipFill>
        <p:spPr>
          <a:xfrm>
            <a:off x="9354880" y="4876800"/>
            <a:ext cx="1313121" cy="1981200"/>
          </a:xfrm>
          <a:prstGeom prst="rect">
            <a:avLst/>
          </a:prstGeom>
        </p:spPr>
      </p:pic>
      <p:sp>
        <p:nvSpPr>
          <p:cNvPr id="5" name="Rectangle 4"/>
          <p:cNvSpPr/>
          <p:nvPr/>
        </p:nvSpPr>
        <p:spPr>
          <a:xfrm>
            <a:off x="1981200" y="4013200"/>
            <a:ext cx="39624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6" name="Rectangle 5"/>
          <p:cNvSpPr/>
          <p:nvPr/>
        </p:nvSpPr>
        <p:spPr>
          <a:xfrm>
            <a:off x="1981200" y="5740400"/>
            <a:ext cx="3022600" cy="538481"/>
          </a:xfrm>
          <a:prstGeom prst="rect">
            <a:avLst/>
          </a:prstGeom>
          <a:solidFill>
            <a:srgbClr val="FF6666">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solidFill>
                <a:prstClr val="white"/>
              </a:solidFill>
            </a:endParaRPr>
          </a:p>
        </p:txBody>
      </p:sp>
      <p:sp>
        <p:nvSpPr>
          <p:cNvPr id="7" name="16-Point Star 6"/>
          <p:cNvSpPr/>
          <p:nvPr/>
        </p:nvSpPr>
        <p:spPr>
          <a:xfrm rot="20151352">
            <a:off x="8486416" y="1622653"/>
            <a:ext cx="1859280" cy="1973580"/>
          </a:xfrm>
          <a:prstGeom prst="star16">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a:lstStyle/>
          <a:p>
            <a:pPr algn="ctr"/>
            <a:r>
              <a:rPr lang="en-US" sz="2400" dirty="0">
                <a:solidFill>
                  <a:prstClr val="white"/>
                </a:solidFill>
                <a:latin typeface="Lobster Two"/>
                <a:cs typeface="Lobster Two"/>
              </a:rPr>
              <a:t>Two-tailed test</a:t>
            </a:r>
          </a:p>
        </p:txBody>
      </p:sp>
    </p:spTree>
    <p:extLst>
      <p:ext uri="{BB962C8B-B14F-4D97-AF65-F5344CB8AC3E}">
        <p14:creationId xmlns:p14="http://schemas.microsoft.com/office/powerpoint/2010/main" val="21114469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Mansplain</a:t>
            </a:r>
            <a:r>
              <a:rPr lang="en-US" dirty="0" smtClean="0"/>
              <a:t> it to me…</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mansplainr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err="1">
                <a:solidFill>
                  <a:srgbClr val="FF6666"/>
                </a:solidFill>
                <a:latin typeface="Courier New"/>
                <a:cs typeface="Courier New"/>
              </a:rPr>
              <a:t>mansplain</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That's great that you were able to do a hypothesis test. You got a p-value of 0.066459. That means it's not significant at alpha = .05, but that's OK. The important thing is that you tried.</a:t>
            </a:r>
          </a:p>
        </p:txBody>
      </p:sp>
      <p:pic>
        <p:nvPicPr>
          <p:cNvPr id="10" name="Content Placeholder 9"/>
          <p:cNvPicPr>
            <a:picLocks noGrp="1" noChangeAspect="1"/>
          </p:cNvPicPr>
          <p:nvPr>
            <p:ph sz="half" idx="2"/>
          </p:nvPr>
        </p:nvPicPr>
        <p:blipFill rotWithShape="1">
          <a:blip r:embed="rId2"/>
          <a:srcRect l="23627" r="28174"/>
          <a:stretch/>
        </p:blipFill>
        <p:spPr>
          <a:xfrm>
            <a:off x="6172200" y="1673225"/>
            <a:ext cx="4038600" cy="4718050"/>
          </a:xfrm>
        </p:spPr>
      </p:pic>
    </p:spTree>
    <p:extLst>
      <p:ext uri="{BB962C8B-B14F-4D97-AF65-F5344CB8AC3E}">
        <p14:creationId xmlns:p14="http://schemas.microsoft.com/office/powerpoint/2010/main" val="40178726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Complain about it…</a:t>
            </a:r>
            <a:endParaRPr lang="en-US" dirty="0"/>
          </a:p>
        </p:txBody>
      </p:sp>
      <p:sp>
        <p:nvSpPr>
          <p:cNvPr id="3" name="Content Placeholder 2"/>
          <p:cNvSpPr>
            <a:spLocks noGrp="1"/>
          </p:cNvSpPr>
          <p:nvPr>
            <p:ph sz="half" idx="1"/>
          </p:nvPr>
        </p:nvSpPr>
        <p:spPr/>
        <p:txBody>
          <a:bodyPr>
            <a:normAutofit/>
          </a:bodyPr>
          <a:lstStyle/>
          <a:p>
            <a:pPr marL="0" indent="0">
              <a:buNone/>
            </a:pPr>
            <a:r>
              <a:rPr lang="en-US" sz="1800" b="1" dirty="0" err="1">
                <a:solidFill>
                  <a:srgbClr val="FF6666"/>
                </a:solidFill>
                <a:latin typeface="Courier New"/>
                <a:cs typeface="Courier New"/>
              </a:rPr>
              <a:t>devtools</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install_github</a:t>
            </a:r>
            <a:r>
              <a:rPr lang="en-US" sz="1800" b="1" dirty="0">
                <a:solidFill>
                  <a:srgbClr val="FF6666"/>
                </a:solidFill>
                <a:latin typeface="Courier New"/>
                <a:cs typeface="Courier New"/>
              </a:rPr>
              <a:t>(c("</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explainr</a:t>
            </a:r>
            <a:r>
              <a:rPr lang="en-US" sz="1800" b="1" dirty="0">
                <a:solidFill>
                  <a:srgbClr val="FF6666"/>
                </a:solidFill>
                <a:latin typeface="Courier New"/>
                <a:cs typeface="Courier New"/>
              </a:rPr>
              <a:t>", "</a:t>
            </a:r>
            <a:r>
              <a:rPr lang="en-US" sz="1800" b="1" dirty="0" err="1">
                <a:solidFill>
                  <a:srgbClr val="FF6666"/>
                </a:solidFill>
                <a:latin typeface="Courier New"/>
                <a:cs typeface="Courier New"/>
              </a:rPr>
              <a:t>hilaryparker</a:t>
            </a:r>
            <a:r>
              <a:rPr lang="en-US" sz="1800" b="1" dirty="0">
                <a:solidFill>
                  <a:srgbClr val="FF6666"/>
                </a:solidFill>
                <a:latin typeface="Courier New"/>
                <a:cs typeface="Courier New"/>
              </a:rPr>
              <a:t>/</a:t>
            </a:r>
            <a:r>
              <a:rPr lang="en-US" sz="1800" b="1" dirty="0" err="1">
                <a:solidFill>
                  <a:srgbClr val="FF6666"/>
                </a:solidFill>
                <a:latin typeface="Courier New"/>
                <a:cs typeface="Courier New"/>
              </a:rPr>
              <a:t>complainr</a:t>
            </a:r>
            <a:r>
              <a:rPr lang="en-US" sz="1800" b="1" dirty="0">
                <a:solidFill>
                  <a:srgbClr val="FF6666"/>
                </a:solidFill>
                <a:latin typeface="Courier New"/>
                <a:cs typeface="Courier New"/>
              </a:rPr>
              <a:t>"))</a:t>
            </a:r>
          </a:p>
          <a:p>
            <a:pPr marL="0" indent="0">
              <a:buNone/>
            </a:pPr>
            <a:endParaRPr lang="en-US" sz="1800" b="1" dirty="0">
              <a:solidFill>
                <a:srgbClr val="FF6666"/>
              </a:solidFill>
              <a:latin typeface="Courier New"/>
              <a:cs typeface="Courier New"/>
            </a:endParaRPr>
          </a:p>
          <a:p>
            <a:pPr marL="0" indent="0">
              <a:buNone/>
            </a:pPr>
            <a:r>
              <a:rPr lang="en-US" sz="1800" b="1" dirty="0">
                <a:solidFill>
                  <a:srgbClr val="FF6666"/>
                </a:solidFill>
                <a:latin typeface="Courier New"/>
                <a:cs typeface="Courier New"/>
              </a:rPr>
              <a:t>complain(</a:t>
            </a:r>
            <a:r>
              <a:rPr lang="en-US" sz="1800" b="1" dirty="0" err="1">
                <a:solidFill>
                  <a:srgbClr val="FF6666"/>
                </a:solidFill>
                <a:latin typeface="Courier New"/>
                <a:cs typeface="Courier New"/>
              </a:rPr>
              <a:t>aat</a:t>
            </a:r>
            <a:r>
              <a:rPr lang="en-US" sz="1800" b="1" dirty="0">
                <a:solidFill>
                  <a:srgbClr val="FF6666"/>
                </a:solidFill>
                <a:latin typeface="Courier New"/>
                <a:cs typeface="Courier New"/>
              </a:rPr>
              <a:t>)</a:t>
            </a:r>
          </a:p>
          <a:p>
            <a:pPr marL="0" indent="0">
              <a:buNone/>
            </a:pPr>
            <a:r>
              <a:rPr lang="en-US" sz="1800" b="1" dirty="0">
                <a:latin typeface="Courier New"/>
                <a:cs typeface="Courier New"/>
              </a:rPr>
              <a:t>This hypothesis test had a p-value of 0.0664587.</a:t>
            </a:r>
          </a:p>
          <a:p>
            <a:pPr marL="0" indent="0">
              <a:buNone/>
            </a:pPr>
            <a:endParaRPr lang="en-US" sz="1800" b="1" dirty="0">
              <a:latin typeface="Courier New"/>
              <a:cs typeface="Courier New"/>
            </a:endParaRPr>
          </a:p>
          <a:p>
            <a:pPr marL="0" indent="0">
              <a:buNone/>
            </a:pPr>
            <a:r>
              <a:rPr lang="en-US" sz="1800" b="1" dirty="0">
                <a:latin typeface="Courier New"/>
                <a:cs typeface="Courier New"/>
              </a:rPr>
              <a:t>That's if you can trust any </a:t>
            </a:r>
            <a:r>
              <a:rPr lang="en-US" sz="1800" b="1" dirty="0" err="1">
                <a:latin typeface="Courier New"/>
                <a:cs typeface="Courier New"/>
              </a:rPr>
              <a:t>frequentist</a:t>
            </a:r>
            <a:r>
              <a:rPr lang="en-US" sz="1800" b="1" dirty="0">
                <a:latin typeface="Courier New"/>
                <a:cs typeface="Courier New"/>
              </a:rPr>
              <a:t> method. You should really be doing a Bayesian analysis. Did you hear about that journal that banned p-values?</a:t>
            </a:r>
          </a:p>
        </p:txBody>
      </p:sp>
      <p:pic>
        <p:nvPicPr>
          <p:cNvPr id="5" name="Content Placeholder 4"/>
          <p:cNvPicPr>
            <a:picLocks noGrp="1" noChangeAspect="1"/>
          </p:cNvPicPr>
          <p:nvPr>
            <p:ph sz="half" idx="2"/>
          </p:nvPr>
        </p:nvPicPr>
        <p:blipFill>
          <a:blip r:embed="rId2"/>
          <a:srcRect l="27303" r="27303"/>
          <a:stretch>
            <a:fillRect/>
          </a:stretch>
        </p:blipFill>
        <p:spPr/>
      </p:pic>
    </p:spTree>
    <p:extLst>
      <p:ext uri="{BB962C8B-B14F-4D97-AF65-F5344CB8AC3E}">
        <p14:creationId xmlns:p14="http://schemas.microsoft.com/office/powerpoint/2010/main" val="4807316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one sample T test</a:t>
            </a:r>
            <a:endParaRPr lang="en-US" dirty="0"/>
          </a:p>
        </p:txBody>
      </p:sp>
      <p:sp>
        <p:nvSpPr>
          <p:cNvPr id="3" name="Content Placeholder 2"/>
          <p:cNvSpPr>
            <a:spLocks noGrp="1"/>
          </p:cNvSpPr>
          <p:nvPr>
            <p:ph idx="1"/>
          </p:nvPr>
        </p:nvSpPr>
        <p:spPr/>
        <p:txBody>
          <a:bodyPr>
            <a:normAutofit/>
          </a:bodyPr>
          <a:lstStyle/>
          <a:p>
            <a:r>
              <a:rPr lang="en-US" dirty="0" smtClean="0"/>
              <a:t>We collect sample data and calculate a sample mean.</a:t>
            </a:r>
          </a:p>
          <a:p>
            <a:r>
              <a:rPr lang="en-US" dirty="0" smtClean="0"/>
              <a:t>If this sample come </a:t>
            </a:r>
            <a:r>
              <a:rPr lang="en-US" dirty="0"/>
              <a:t>from the </a:t>
            </a:r>
            <a:r>
              <a:rPr lang="en-US" dirty="0" smtClean="0"/>
              <a:t>population we think it came from, </a:t>
            </a:r>
            <a:r>
              <a:rPr lang="en-US" dirty="0"/>
              <a:t>then we would expect </a:t>
            </a:r>
            <a:r>
              <a:rPr lang="en-US" dirty="0" smtClean="0"/>
              <a:t>the sample mean </a:t>
            </a:r>
            <a:r>
              <a:rPr lang="en-US" dirty="0"/>
              <a:t>to be approximately equal to </a:t>
            </a:r>
            <a:r>
              <a:rPr lang="en-US" dirty="0" smtClean="0"/>
              <a:t>the population mean. </a:t>
            </a:r>
          </a:p>
          <a:p>
            <a:r>
              <a:rPr lang="en-US" dirty="0" smtClean="0"/>
              <a:t>Although </a:t>
            </a:r>
            <a:r>
              <a:rPr lang="en-US" dirty="0"/>
              <a:t>they may differ by chance, we would expect large differences between sample means to happen infrequently. </a:t>
            </a:r>
            <a:endParaRPr lang="en-US" dirty="0" smtClean="0"/>
          </a:p>
          <a:p>
            <a:r>
              <a:rPr lang="en-US" dirty="0" smtClean="0"/>
              <a:t>Under </a:t>
            </a:r>
            <a:r>
              <a:rPr lang="en-US" dirty="0"/>
              <a:t>the null hypothesis, we assume </a:t>
            </a:r>
            <a:r>
              <a:rPr lang="en-US" dirty="0" smtClean="0"/>
              <a:t>no difference in means.</a:t>
            </a:r>
          </a:p>
          <a:p>
            <a:r>
              <a:rPr lang="en-US" dirty="0" smtClean="0"/>
              <a:t>We </a:t>
            </a:r>
            <a:r>
              <a:rPr lang="en-US" dirty="0"/>
              <a:t>compare the </a:t>
            </a:r>
            <a:r>
              <a:rPr lang="en-US" dirty="0" smtClean="0"/>
              <a:t>the sample mean to the population mean to </a:t>
            </a:r>
            <a:r>
              <a:rPr lang="en-US" dirty="0"/>
              <a:t>see if the difference is more than we would expect to get by chance under the null hypothesis. </a:t>
            </a:r>
            <a:endParaRPr lang="en-US" dirty="0" smtClean="0"/>
          </a:p>
        </p:txBody>
      </p:sp>
    </p:spTree>
    <p:extLst>
      <p:ext uri="{BB962C8B-B14F-4D97-AF65-F5344CB8AC3E}">
        <p14:creationId xmlns:p14="http://schemas.microsoft.com/office/powerpoint/2010/main" val="34045690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smtClean="0"/>
              <a:t>At alpha=.</a:t>
            </a:r>
            <a:r>
              <a:rPr lang="en-US" dirty="0"/>
              <a:t>05, we therefore seek evidence that there is only a 5% chance that the magnitude of the difference we observe is consistent with what we would expect based on chance alone.  </a:t>
            </a:r>
          </a:p>
          <a:p>
            <a:r>
              <a:rPr lang="en-US" b="1" dirty="0" smtClean="0"/>
              <a:t>Remember:</a:t>
            </a:r>
            <a:r>
              <a:rPr lang="en-US" dirty="0" smtClean="0"/>
              <a:t/>
            </a:r>
            <a:br>
              <a:rPr lang="en-US" dirty="0" smtClean="0"/>
            </a:br>
            <a:r>
              <a:rPr lang="en-US" dirty="0" smtClean="0"/>
              <a:t>The </a:t>
            </a:r>
            <a:r>
              <a:rPr lang="en-US" dirty="0"/>
              <a:t>*p*-value does not tell you if the result was due to chance. It tells you whether the results are consistent with being due to chance. These two things are not the </a:t>
            </a:r>
            <a:r>
              <a:rPr lang="en-US" dirty="0" smtClean="0"/>
              <a:t>same.</a:t>
            </a:r>
          </a:p>
          <a:p>
            <a:r>
              <a:rPr lang="en-US" dirty="0" smtClean="0"/>
              <a:t>We </a:t>
            </a:r>
            <a:r>
              <a:rPr lang="en-US" dirty="0"/>
              <a:t>use the standard error as the gauge of variability of the sample </a:t>
            </a:r>
            <a:r>
              <a:rPr lang="en-US" dirty="0" smtClean="0"/>
              <a:t>mean. </a:t>
            </a:r>
            <a:r>
              <a:rPr lang="en-US" dirty="0"/>
              <a:t>If it is small, we expect most samples to have very similar means. If it is large, then large differences in sample means are more likely.</a:t>
            </a:r>
          </a:p>
        </p:txBody>
      </p:sp>
    </p:spTree>
    <p:extLst>
      <p:ext uri="{BB962C8B-B14F-4D97-AF65-F5344CB8AC3E}">
        <p14:creationId xmlns:p14="http://schemas.microsoft.com/office/powerpoint/2010/main" val="39789472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for one sample T test</a:t>
            </a:r>
          </a:p>
        </p:txBody>
      </p:sp>
      <p:sp>
        <p:nvSpPr>
          <p:cNvPr id="3" name="Content Placeholder 2"/>
          <p:cNvSpPr>
            <a:spLocks noGrp="1"/>
          </p:cNvSpPr>
          <p:nvPr>
            <p:ph idx="1"/>
          </p:nvPr>
        </p:nvSpPr>
        <p:spPr/>
        <p:txBody>
          <a:bodyPr>
            <a:normAutofit/>
          </a:bodyPr>
          <a:lstStyle/>
          <a:p>
            <a:r>
              <a:rPr lang="en-US" dirty="0"/>
              <a:t>If the difference between the sample means is larger than we would expect based on the standard error, then we know that one of two things has </a:t>
            </a:r>
            <a:r>
              <a:rPr lang="en-US" dirty="0" smtClean="0"/>
              <a:t>happened:</a:t>
            </a:r>
          </a:p>
          <a:p>
            <a:pPr lvl="1"/>
            <a:r>
              <a:rPr lang="en-US" b="1" dirty="0" smtClean="0"/>
              <a:t>We </a:t>
            </a:r>
            <a:r>
              <a:rPr lang="en-US" b="1" dirty="0"/>
              <a:t>made a mistake (boo</a:t>
            </a:r>
            <a:r>
              <a:rPr lang="en-US" b="1" dirty="0" smtClean="0"/>
              <a:t>!). </a:t>
            </a:r>
            <a:r>
              <a:rPr lang="en-US" dirty="0" smtClean="0"/>
              <a:t>There </a:t>
            </a:r>
            <a:r>
              <a:rPr lang="en-US" dirty="0"/>
              <a:t>is no difference between the </a:t>
            </a:r>
            <a:r>
              <a:rPr lang="en-US" dirty="0" smtClean="0"/>
              <a:t>population and </a:t>
            </a:r>
            <a:r>
              <a:rPr lang="en-US" dirty="0"/>
              <a:t>our sample </a:t>
            </a:r>
            <a:r>
              <a:rPr lang="en-US" dirty="0" smtClean="0"/>
              <a:t>means </a:t>
            </a:r>
            <a:r>
              <a:rPr lang="en-US" dirty="0"/>
              <a:t>fluctuate a lot. By chance, we have collected </a:t>
            </a:r>
            <a:r>
              <a:rPr lang="en-US" dirty="0" smtClean="0"/>
              <a:t>a sample </a:t>
            </a:r>
            <a:r>
              <a:rPr lang="en-US" dirty="0"/>
              <a:t>that </a:t>
            </a:r>
            <a:r>
              <a:rPr lang="en-US" dirty="0" smtClean="0"/>
              <a:t>is </a:t>
            </a:r>
            <a:r>
              <a:rPr lang="en-US" dirty="0"/>
              <a:t>atypical of the population we drew from. Here, the difference is a fluke and the null is true; we incorrectly reject the true null hypothesis and thus commit a Type I </a:t>
            </a:r>
            <a:r>
              <a:rPr lang="en-US" dirty="0" smtClean="0"/>
              <a:t>error.</a:t>
            </a:r>
          </a:p>
          <a:p>
            <a:pPr lvl="1"/>
            <a:r>
              <a:rPr lang="en-US" b="1" dirty="0" smtClean="0"/>
              <a:t>We </a:t>
            </a:r>
            <a:r>
              <a:rPr lang="en-US" b="1" dirty="0"/>
              <a:t>made a discovery (yay</a:t>
            </a:r>
            <a:r>
              <a:rPr lang="en-US" b="1" dirty="0" smtClean="0"/>
              <a:t>!). </a:t>
            </a:r>
            <a:r>
              <a:rPr lang="en-US" dirty="0" smtClean="0"/>
              <a:t>The sample comes from a different population, </a:t>
            </a:r>
            <a:r>
              <a:rPr lang="en-US" dirty="0"/>
              <a:t>that </a:t>
            </a:r>
            <a:r>
              <a:rPr lang="en-US" dirty="0" smtClean="0"/>
              <a:t>may be typical </a:t>
            </a:r>
            <a:r>
              <a:rPr lang="en-US" dirty="0"/>
              <a:t>of </a:t>
            </a:r>
            <a:r>
              <a:rPr lang="en-US" dirty="0" smtClean="0"/>
              <a:t>THAT population. </a:t>
            </a:r>
            <a:r>
              <a:rPr lang="en-US" dirty="0"/>
              <a:t>Here, the difference is genuine, and we correctly reject the null hypothesis.</a:t>
            </a:r>
          </a:p>
        </p:txBody>
      </p:sp>
    </p:spTree>
    <p:extLst>
      <p:ext uri="{BB962C8B-B14F-4D97-AF65-F5344CB8AC3E}">
        <p14:creationId xmlns:p14="http://schemas.microsoft.com/office/powerpoint/2010/main" val="10322826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6313" y="481264"/>
            <a:ext cx="7772400" cy="4081212"/>
          </a:xfrm>
        </p:spPr>
        <p:txBody>
          <a:bodyPr anchor="ctr" anchorCtr="0">
            <a:normAutofit/>
          </a:bodyPr>
          <a:lstStyle/>
          <a:p>
            <a:pPr algn="ctr"/>
            <a:r>
              <a:rPr lang="en-US" sz="4400" cap="none" dirty="0">
                <a:solidFill>
                  <a:schemeClr val="tx1"/>
                </a:solidFill>
              </a:rPr>
              <a:t>When the null hypothesis is </a:t>
            </a:r>
            <a:r>
              <a:rPr lang="en-US" sz="4400" cap="none" dirty="0">
                <a:solidFill>
                  <a:srgbClr val="FF6666"/>
                </a:solidFill>
              </a:rPr>
              <a:t>true</a:t>
            </a:r>
            <a:endParaRPr lang="en-US" sz="4400" dirty="0">
              <a:solidFill>
                <a:srgbClr val="FF6666"/>
              </a:solidFill>
            </a:endParaRPr>
          </a:p>
        </p:txBody>
      </p:sp>
      <p:sp>
        <p:nvSpPr>
          <p:cNvPr id="3" name="Text Placeholder 2"/>
          <p:cNvSpPr>
            <a:spLocks noGrp="1"/>
          </p:cNvSpPr>
          <p:nvPr>
            <p:ph type="body" idx="1"/>
          </p:nvPr>
        </p:nvSpPr>
        <p:spPr/>
        <p:txBody>
          <a:bodyPr>
            <a:normAutofit fontScale="92500" lnSpcReduction="20000"/>
          </a:bodyPr>
          <a:lstStyle/>
          <a:p>
            <a:pPr algn="ctr"/>
            <a:r>
              <a:rPr lang="en-US" sz="5400" dirty="0">
                <a:solidFill>
                  <a:schemeClr val="tx1"/>
                </a:solidFill>
                <a:latin typeface="Lobster Two"/>
                <a:cs typeface="Lobster Two"/>
              </a:rPr>
              <a:t>1-sample t-test</a:t>
            </a:r>
          </a:p>
          <a:p>
            <a:pPr algn="ctr"/>
            <a:r>
              <a:rPr lang="en-US" sz="5400" dirty="0">
                <a:solidFill>
                  <a:schemeClr val="tx1"/>
                </a:solidFill>
                <a:latin typeface="Lobster Two"/>
                <a:cs typeface="Lobster Two"/>
              </a:rPr>
              <a:t>n = 25</a:t>
            </a:r>
          </a:p>
        </p:txBody>
      </p:sp>
      <p:pic>
        <p:nvPicPr>
          <p:cNvPr id="4" name="Picture 3"/>
          <p:cNvPicPr>
            <a:picLocks noChangeAspect="1"/>
          </p:cNvPicPr>
          <p:nvPr/>
        </p:nvPicPr>
        <p:blipFill>
          <a:blip r:embed="rId2"/>
          <a:stretch>
            <a:fillRect/>
          </a:stretch>
        </p:blipFill>
        <p:spPr>
          <a:xfrm>
            <a:off x="4762500" y="3853751"/>
            <a:ext cx="2832100" cy="419100"/>
          </a:xfrm>
          <a:prstGeom prst="rect">
            <a:avLst/>
          </a:prstGeom>
        </p:spPr>
      </p:pic>
    </p:spTree>
    <p:extLst>
      <p:ext uri="{BB962C8B-B14F-4D97-AF65-F5344CB8AC3E}">
        <p14:creationId xmlns:p14="http://schemas.microsoft.com/office/powerpoint/2010/main" val="81123925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2700"/>
            <a:ext cx="9144000" cy="646331"/>
          </a:xfrm>
          <a:prstGeom prst="rect">
            <a:avLst/>
          </a:prstGeom>
          <a:noFill/>
        </p:spPr>
        <p:txBody>
          <a:bodyPr wrap="square" rtlCol="0">
            <a:spAutoFit/>
          </a:bodyPr>
          <a:lstStyle/>
          <a:p>
            <a:r>
              <a:rPr lang="en-US" dirty="0">
                <a:solidFill>
                  <a:prstClr val="white"/>
                </a:solidFill>
                <a:latin typeface="Lato" charset="0"/>
                <a:ea typeface="Lato" charset="0"/>
                <a:cs typeface="Lato" charset="0"/>
              </a:rPr>
              <a:t>Differences between population mean and sample mean (100 samples) when null is </a:t>
            </a:r>
            <a:r>
              <a:rPr lang="en-US" b="1" dirty="0">
                <a:solidFill>
                  <a:srgbClr val="FF6666"/>
                </a:solidFill>
                <a:latin typeface="Lato" charset="0"/>
                <a:ea typeface="Lato" charset="0"/>
                <a:cs typeface="Lato" charset="0"/>
              </a:rPr>
              <a:t>true</a:t>
            </a:r>
          </a:p>
        </p:txBody>
      </p:sp>
      <p:pic>
        <p:nvPicPr>
          <p:cNvPr id="4" name="Picture 3" descr="null_1samp_t-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26572"/>
            <a:ext cx="9144000" cy="6531429"/>
          </a:xfrm>
          <a:prstGeom prst="rect">
            <a:avLst/>
          </a:prstGeom>
        </p:spPr>
      </p:pic>
      <p:pic>
        <p:nvPicPr>
          <p:cNvPr id="5" name="Picture 4"/>
          <p:cNvPicPr>
            <a:picLocks noChangeAspect="1"/>
          </p:cNvPicPr>
          <p:nvPr/>
        </p:nvPicPr>
        <p:blipFill>
          <a:blip r:embed="rId3"/>
          <a:stretch>
            <a:fillRect/>
          </a:stretch>
        </p:blipFill>
        <p:spPr>
          <a:xfrm>
            <a:off x="5118100" y="627951"/>
            <a:ext cx="2832100" cy="419100"/>
          </a:xfrm>
          <a:prstGeom prst="rect">
            <a:avLst/>
          </a:prstGeom>
        </p:spPr>
      </p:pic>
    </p:spTree>
    <p:extLst>
      <p:ext uri="{BB962C8B-B14F-4D97-AF65-F5344CB8AC3E}">
        <p14:creationId xmlns:p14="http://schemas.microsoft.com/office/powerpoint/2010/main" val="3010029411"/>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arity">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Font 1">
      <a:majorFont>
        <a:latin typeface="Bebas Neue"/>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ller"/>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4048</Words>
  <Application>Microsoft Office PowerPoint</Application>
  <PresentationFormat>Widescreen</PresentationFormat>
  <Paragraphs>580</Paragraphs>
  <Slides>106</Slides>
  <Notes>0</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106</vt:i4>
      </vt:variant>
    </vt:vector>
  </HeadingPairs>
  <TitlesOfParts>
    <vt:vector size="121" baseType="lpstr">
      <vt:lpstr>Aller</vt:lpstr>
      <vt:lpstr>Aller Display</vt:lpstr>
      <vt:lpstr>Arial</vt:lpstr>
      <vt:lpstr>Calibri</vt:lpstr>
      <vt:lpstr>Calibri Light</vt:lpstr>
      <vt:lpstr>Courier New</vt:lpstr>
      <vt:lpstr>Gill Sans</vt:lpstr>
      <vt:lpstr>Lato</vt:lpstr>
      <vt:lpstr>Lobster Two</vt:lpstr>
      <vt:lpstr>Noto Serif</vt:lpstr>
      <vt:lpstr>Porter Sans Block</vt:lpstr>
      <vt:lpstr>Wingdings</vt:lpstr>
      <vt:lpstr>Office Theme</vt:lpstr>
      <vt:lpstr>Clarity</vt:lpstr>
      <vt:lpstr>Equation</vt:lpstr>
      <vt:lpstr>Math 530/630: CM 4.4 Classical Inference:  Hypothesis Testing</vt:lpstr>
      <vt:lpstr>General idea for hypothesis testing</vt:lpstr>
      <vt:lpstr>General idea for a test statistic</vt:lpstr>
      <vt:lpstr>General idea for an estimator</vt:lpstr>
      <vt:lpstr>Therefore…</vt:lpstr>
      <vt:lpstr>General idea for a p-value</vt:lpstr>
      <vt:lpstr>“A p-value is a measure of how  embarrassing  the data are to the null hypothesis”</vt:lpstr>
      <vt:lpstr>Cut-offs</vt:lpstr>
      <vt:lpstr>P-value</vt:lpstr>
      <vt:lpstr>Process</vt:lpstr>
      <vt:lpstr>Hypotheses</vt:lpstr>
      <vt:lpstr>R. A. Fisher</vt:lpstr>
      <vt:lpstr>The lady tasting tea</vt:lpstr>
      <vt:lpstr>How many ways can Muriel choose?</vt:lpstr>
      <vt:lpstr>What is the sample space?</vt:lpstr>
      <vt:lpstr>Hypergeometric distribution (discrete)</vt:lpstr>
      <vt:lpstr>The lady tasting tea</vt:lpstr>
      <vt:lpstr>The lady tasting tea</vt:lpstr>
      <vt:lpstr>The lady tasting tea</vt:lpstr>
      <vt:lpstr>What if we wanted to know whether Muriel was better than “average”, with 𝝰 = .05?</vt:lpstr>
      <vt:lpstr>95% confidence interval for known µ with 100 cups</vt:lpstr>
      <vt:lpstr>What if Muriel got exactly 31 correct?</vt:lpstr>
      <vt:lpstr>The null distribution</vt:lpstr>
      <vt:lpstr>Permutation testing</vt:lpstr>
      <vt:lpstr>From Chihara &amp; Hesterberg:</vt:lpstr>
      <vt:lpstr>The star-bellied sneetches</vt:lpstr>
      <vt:lpstr>Remember, statistics…</vt:lpstr>
      <vt:lpstr>Aspiring astronauts</vt:lpstr>
      <vt:lpstr>Let’s pretend</vt:lpstr>
      <vt:lpstr>The (fictitious) study</vt:lpstr>
      <vt:lpstr>A (directional) alternative hypothesis</vt:lpstr>
      <vt:lpstr>Rearrange…</vt:lpstr>
      <vt:lpstr>Obtaining a test statistic</vt:lpstr>
      <vt:lpstr>PowerPoint Presentation</vt:lpstr>
      <vt:lpstr>Before we even look at the data: What is the mean and standard deviation (the “standard error”) of the null distribution?  What shall we assume this distribution looks like? Draw it!  Let 𝝰 = .05, 1- tailed:  What value does our sample mean need to “beat” in order for us to conclude that it is higher than the population mean (given random variation present in our sample)? Draw this! What would you conclude if our sample mean is 104? What if it is 108?</vt:lpstr>
      <vt:lpstr>The null distribution for the z-statistic</vt:lpstr>
      <vt:lpstr>PowerPoint Presentation</vt:lpstr>
      <vt:lpstr>Dueling distributions</vt:lpstr>
      <vt:lpstr>A (non-directional) alternative hypothesis</vt:lpstr>
      <vt:lpstr>Before we even look at the data: What is the mean and standard deviation (the “standard error”) of the null distribution?  What shall we assume this distribution looks like? Draw it!  Let 𝝰 = .05, 2- tailed:  What value does our sample mean need to “beat” in order for us to conclude that it is different than the population mean (given random variation present in our sample)? Draw this!  What would you conclude if our sample mean is 105?</vt:lpstr>
      <vt:lpstr>The null distribution for the z-statistic</vt:lpstr>
      <vt:lpstr>The alternative hypothesis</vt:lpstr>
      <vt:lpstr>PowerPoint Presentation</vt:lpstr>
      <vt:lpstr>And the sample mean is…</vt:lpstr>
      <vt:lpstr>One-sample z-test</vt:lpstr>
      <vt:lpstr>One-sample z-test</vt:lpstr>
      <vt:lpstr>From wikipedia…</vt:lpstr>
      <vt:lpstr>PowerPoint Presentation</vt:lpstr>
      <vt:lpstr>One-sample z-test</vt:lpstr>
      <vt:lpstr>Obtaining the p-value</vt:lpstr>
      <vt:lpstr>Obtaining the p-value</vt:lpstr>
      <vt:lpstr>Two-tailed p-values more generally… </vt:lpstr>
      <vt:lpstr>When the null hypothesis is true</vt:lpstr>
      <vt:lpstr>PowerPoint Presentation</vt:lpstr>
      <vt:lpstr>PowerPoint Presentation</vt:lpstr>
      <vt:lpstr>PowerPoint Presentation</vt:lpstr>
      <vt:lpstr>Confusion matrix</vt:lpstr>
      <vt:lpstr>Confusion matrix</vt:lpstr>
      <vt:lpstr>PowerPoint Presentation</vt:lpstr>
      <vt:lpstr>Two ways we can be wrong…</vt:lpstr>
      <vt:lpstr>One way we can be wrong…</vt:lpstr>
      <vt:lpstr>The other way we can be wrong…</vt:lpstr>
      <vt:lpstr>Type II errors</vt:lpstr>
      <vt:lpstr>In our aspiring astronauts example…</vt:lpstr>
      <vt:lpstr>What if: the null hypothesis is FALSE?</vt:lpstr>
      <vt:lpstr>PowerPoint Presentation</vt:lpstr>
      <vt:lpstr>PowerPoint Presentation</vt:lpstr>
      <vt:lpstr>PowerPoint Presentation</vt:lpstr>
      <vt:lpstr>PowerPoint Presentation</vt:lpstr>
      <vt:lpstr>Obtaining a test statistic</vt:lpstr>
      <vt:lpstr>One sample means T test</vt:lpstr>
      <vt:lpstr>One-sample t-test</vt:lpstr>
      <vt:lpstr>One-sample t-test</vt:lpstr>
      <vt:lpstr>One-sample t-test</vt:lpstr>
      <vt:lpstr>New distribution family: student’s t</vt:lpstr>
      <vt:lpstr>The t-distributions: PDFs</vt:lpstr>
      <vt:lpstr>The t-distributions</vt:lpstr>
      <vt:lpstr>Using the sample estimate of the variance</vt:lpstr>
      <vt:lpstr>Red = z, blue = t</vt:lpstr>
      <vt:lpstr>Red = z, blue = t</vt:lpstr>
      <vt:lpstr>PowerPoint Presentation</vt:lpstr>
      <vt:lpstr>Q-Q Plots of rt(100,df)</vt:lpstr>
      <vt:lpstr>What is the p-value for the t statistic?</vt:lpstr>
      <vt:lpstr>What is the p-value for the t statistic?</vt:lpstr>
      <vt:lpstr>Two-tailed p-values more generally… </vt:lpstr>
      <vt:lpstr>Family of t-tests</vt:lpstr>
      <vt:lpstr>Interpreting significance in NHST</vt:lpstr>
      <vt:lpstr>Constructing a confidence interval for µ</vt:lpstr>
      <vt:lpstr>Calculating 95% CI for µ in R, 𝞼 unknown</vt:lpstr>
      <vt:lpstr>Calculating 95% CI for µ in R, 𝞼 unknown</vt:lpstr>
      <vt:lpstr>One-sample t-test in R</vt:lpstr>
      <vt:lpstr>One-sample t-test in R</vt:lpstr>
      <vt:lpstr>Mansplain it to me…</vt:lpstr>
      <vt:lpstr>Complain about it…</vt:lpstr>
      <vt:lpstr>Rationale for one sample T test</vt:lpstr>
      <vt:lpstr>Rationale for one sample T test</vt:lpstr>
      <vt:lpstr>Rationale for one sample T test</vt:lpstr>
      <vt:lpstr>When the null hypothesis is true</vt:lpstr>
      <vt:lpstr>PowerPoint Presentation</vt:lpstr>
      <vt:lpstr>PowerPoint Presentation</vt:lpstr>
      <vt:lpstr>PowerPoint Presentation</vt:lpstr>
      <vt:lpstr>What if: the null hypothesis is FALSE?</vt:lpstr>
      <vt:lpstr>PowerPoint Presentation</vt:lpstr>
      <vt:lpstr>PowerPoint Presentation</vt:lpstr>
      <vt:lpstr>PowerPoint Presentation</vt:lpstr>
      <vt:lpstr>≈ 50% true positives seems low…</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11 Classical Inference:  Hypothesis Testing</dc:title>
  <dc:creator>Rebecca Lunsford</dc:creator>
  <cp:lastModifiedBy>Rebecca Lunsford</cp:lastModifiedBy>
  <cp:revision>3</cp:revision>
  <dcterms:created xsi:type="dcterms:W3CDTF">2018-09-20T00:34:46Z</dcterms:created>
  <dcterms:modified xsi:type="dcterms:W3CDTF">2018-10-31T23:26:53Z</dcterms:modified>
</cp:coreProperties>
</file>